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notesSlides/notesSlide3.xml" ContentType="application/vnd.openxmlformats-officedocument.presentationml.notesSlide+xml"/>
  <Override PartName="/ppt/charts/chart2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3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86" r:id="rId1"/>
  </p:sldMasterIdLst>
  <p:notesMasterIdLst>
    <p:notesMasterId r:id="rId15"/>
  </p:notesMasterIdLst>
  <p:sldIdLst>
    <p:sldId id="260" r:id="rId2"/>
    <p:sldId id="275" r:id="rId3"/>
    <p:sldId id="274" r:id="rId4"/>
    <p:sldId id="271" r:id="rId5"/>
    <p:sldId id="272" r:id="rId6"/>
    <p:sldId id="263" r:id="rId7"/>
    <p:sldId id="265" r:id="rId8"/>
    <p:sldId id="266" r:id="rId9"/>
    <p:sldId id="267" r:id="rId10"/>
    <p:sldId id="268" r:id="rId11"/>
    <p:sldId id="273" r:id="rId12"/>
    <p:sldId id="270" r:id="rId13"/>
    <p:sldId id="276" r:id="rId14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2E0E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5033" autoAdjust="0"/>
  </p:normalViewPr>
  <p:slideViewPr>
    <p:cSldViewPr>
      <p:cViewPr varScale="1">
        <p:scale>
          <a:sx n="106" d="100"/>
          <a:sy n="106" d="100"/>
        </p:scale>
        <p:origin x="1764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6.0563087299988355E-2"/>
          <c:y val="0.32510171162416551"/>
          <c:w val="0.8833333333333333"/>
          <c:h val="0.47353783902012242"/>
        </c:manualLayout>
      </c:layout>
      <c:pie3DChart>
        <c:varyColors val="1"/>
        <c:ser>
          <c:idx val="0"/>
          <c:order val="0"/>
          <c:tx>
            <c:strRef>
              <c:f>Arkusz1!$B$1</c:f>
              <c:strCache>
                <c:ptCount val="1"/>
              </c:strCache>
            </c:strRef>
          </c:tx>
          <c:explosion val="15"/>
          <c:dPt>
            <c:idx val="0"/>
            <c:bubble3D val="0"/>
            <c:explosion val="18"/>
            <c:spPr>
              <a:solidFill>
                <a:srgbClr val="FFFF00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20EA-4CEE-9476-44BC44C9DC09}"/>
              </c:ext>
            </c:extLst>
          </c:dPt>
          <c:dPt>
            <c:idx val="1"/>
            <c:bubble3D val="0"/>
            <c:spPr>
              <a:solidFill>
                <a:srgbClr val="00B050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20EA-4CEE-9476-44BC44C9DC09}"/>
              </c:ext>
            </c:extLst>
          </c:dPt>
          <c:dPt>
            <c:idx val="2"/>
            <c:bubble3D val="0"/>
            <c:spPr>
              <a:solidFill>
                <a:srgbClr val="FF0000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20EA-4CEE-9476-44BC44C9DC09}"/>
              </c:ext>
            </c:extLst>
          </c:dPt>
          <c:dPt>
            <c:idx val="3"/>
            <c:bubble3D val="0"/>
            <c:spPr>
              <a:solidFill>
                <a:schemeClr val="accent5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20EA-4CEE-9476-44BC44C9DC09}"/>
              </c:ext>
            </c:extLst>
          </c:dPt>
          <c:dPt>
            <c:idx val="4"/>
            <c:bubble3D val="0"/>
            <c:spPr>
              <a:solidFill>
                <a:srgbClr val="00B0F0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9-20EA-4CEE-9476-44BC44C9DC09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B-20EA-4CEE-9476-44BC44C9DC09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D-20EA-4CEE-9476-44BC44C9DC09}"/>
              </c:ext>
            </c:extLst>
          </c:dPt>
          <c:dLbls>
            <c:dLbl>
              <c:idx val="0"/>
              <c:layout>
                <c:manualLayout>
                  <c:x val="5.2519162406685811E-2"/>
                  <c:y val="-0.10992976870361802"/>
                </c:manualLayout>
              </c:layout>
              <c:spPr>
                <a:noFill/>
                <a:ln w="25400">
                  <a:noFill/>
                </a:ln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pl-PL"/>
                </a:p>
              </c:txPr>
              <c:dLblPos val="bestFit"/>
              <c:showLegendKey val="1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8577349619007122"/>
                      <c:h val="0.1747816419090689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20EA-4CEE-9476-44BC44C9DC09}"/>
                </c:ext>
              </c:extLst>
            </c:dLbl>
            <c:dLbl>
              <c:idx val="1"/>
              <c:layout>
                <c:manualLayout>
                  <c:x val="-1.0943277965866647E-2"/>
                  <c:y val="0.13419799347189271"/>
                </c:manualLayout>
              </c:layout>
              <c:dLblPos val="bestFit"/>
              <c:showLegendKey val="1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973033894864287"/>
                      <c:h val="8.179793995953312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20EA-4CEE-9476-44BC44C9DC09}"/>
                </c:ext>
              </c:extLst>
            </c:dLbl>
            <c:dLbl>
              <c:idx val="2"/>
              <c:layout>
                <c:manualLayout>
                  <c:x val="5.7055243530043168E-2"/>
                  <c:y val="8.6323038649714023E-2"/>
                </c:manualLayout>
              </c:layout>
              <c:dLblPos val="bestFit"/>
              <c:showLegendKey val="1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7737288167981652"/>
                      <c:h val="0.10307170511293401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20EA-4CEE-9476-44BC44C9DC09}"/>
                </c:ext>
              </c:extLst>
            </c:dLbl>
            <c:dLbl>
              <c:idx val="3"/>
              <c:layout>
                <c:manualLayout>
                  <c:x val="-2.1447263320595704E-2"/>
                  <c:y val="4.2766696808652763E-2"/>
                </c:manualLayout>
              </c:layout>
              <c:spPr>
                <a:noFill/>
                <a:ln w="25400">
                  <a:noFill/>
                </a:ln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pl-PL"/>
                </a:p>
              </c:txPr>
              <c:dLblPos val="bestFit"/>
              <c:showLegendKey val="1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6806185475826616"/>
                      <c:h val="0.148773553993297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7-20EA-4CEE-9476-44BC44C9DC09}"/>
                </c:ext>
              </c:extLst>
            </c:dLbl>
            <c:dLbl>
              <c:idx val="4"/>
              <c:layout>
                <c:manualLayout>
                  <c:x val="1.2131595599648611E-3"/>
                  <c:y val="-7.1528972167649446E-2"/>
                </c:manualLayout>
              </c:layout>
              <c:dLblPos val="bestFit"/>
              <c:showLegendKey val="1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4538685430783561"/>
                      <c:h val="7.9392198335206082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9-20EA-4CEE-9476-44BC44C9DC09}"/>
                </c:ext>
              </c:extLst>
            </c:dLbl>
            <c:dLbl>
              <c:idx val="5"/>
              <c:layout>
                <c:manualLayout>
                  <c:x val="-0.13081250569862868"/>
                  <c:y val="-0.19628066993962701"/>
                </c:manualLayout>
              </c:layout>
              <c:dLblPos val="bestFit"/>
              <c:showLegendKey val="1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131348455744708"/>
                      <c:h val="7.9392118196017436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B-20EA-4CEE-9476-44BC44C9DC09}"/>
                </c:ext>
              </c:extLst>
            </c:dLbl>
            <c:dLbl>
              <c:idx val="6"/>
              <c:layout>
                <c:manualLayout>
                  <c:x val="-8.4437434107473269E-3"/>
                  <c:y val="-0.11275382200852506"/>
                </c:manualLayout>
              </c:layout>
              <c:spPr>
                <a:noFill/>
                <a:ln w="25400">
                  <a:noFill/>
                </a:ln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pl-PL"/>
                </a:p>
              </c:txPr>
              <c:dLblPos val="bestFit"/>
              <c:showLegendKey val="1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9670656116218721"/>
                      <c:h val="0.2295145827678781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D-20EA-4CEE-9476-44BC44C9DC09}"/>
                </c:ext>
              </c:extLst>
            </c:dLbl>
            <c:spPr>
              <a:noFill/>
              <a:ln w="25400">
                <a:noFill/>
              </a:ln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pl-PL"/>
              </a:p>
            </c:txPr>
            <c:showLegendKey val="1"/>
            <c:showVal val="1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Arkusz1!$A$3:$A$9</c:f>
              <c:strCache>
                <c:ptCount val="6"/>
                <c:pt idx="0">
                  <c:v>Dochody własne</c:v>
                </c:pt>
                <c:pt idx="1">
                  <c:v>Subwencje</c:v>
                </c:pt>
                <c:pt idx="2">
                  <c:v>Dotacje celowe z budżetu państwa</c:v>
                </c:pt>
                <c:pt idx="3">
                  <c:v>Udziały  podatek dochodowy</c:v>
                </c:pt>
                <c:pt idx="4">
                  <c:v>Dochody majątkowe</c:v>
                </c:pt>
                <c:pt idx="5">
                  <c:v>Środki UE(bieżące)</c:v>
                </c:pt>
              </c:strCache>
            </c:strRef>
          </c:cat>
          <c:val>
            <c:numRef>
              <c:f>Arkusz1!$B$3:$B$9</c:f>
              <c:numCache>
                <c:formatCode>_-* #\ ##0.00\ _z_ł_-;\-* #\ ##0.00\ _z_ł_-;_-* "-"??\ _z_ł_-;_-@_-</c:formatCode>
                <c:ptCount val="7"/>
                <c:pt idx="0">
                  <c:v>6730238</c:v>
                </c:pt>
                <c:pt idx="1">
                  <c:v>20792107</c:v>
                </c:pt>
                <c:pt idx="2">
                  <c:v>3302094</c:v>
                </c:pt>
                <c:pt idx="3">
                  <c:v>11021178</c:v>
                </c:pt>
                <c:pt idx="4">
                  <c:v>8241198.2000000002</c:v>
                </c:pt>
                <c:pt idx="5">
                  <c:v>737103.13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20EA-4CEE-9476-44BC44C9DC0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400">
          <a:noFill/>
        </a:ln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pl-PL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"/>
          <c:y val="0.1569678650842338"/>
          <c:w val="0.99294394460372748"/>
          <c:h val="0.66993059547328881"/>
        </c:manualLayout>
      </c:layout>
      <c:pie3DChart>
        <c:varyColors val="1"/>
        <c:ser>
          <c:idx val="0"/>
          <c:order val="0"/>
          <c:tx>
            <c:strRef>
              <c:f>Arkusz7!$B$1</c:f>
              <c:strCache>
                <c:ptCount val="1"/>
              </c:strCache>
            </c:strRef>
          </c:tx>
          <c:dPt>
            <c:idx val="0"/>
            <c:bubble3D val="0"/>
            <c:explosion val="11"/>
            <c:spPr>
              <a:gradFill rotWithShape="1">
                <a:gsLst>
                  <a:gs pos="0">
                    <a:schemeClr val="accent1">
                      <a:tint val="85000"/>
                      <a:shade val="98000"/>
                      <a:satMod val="110000"/>
                      <a:lumMod val="103000"/>
                    </a:schemeClr>
                  </a:gs>
                  <a:gs pos="50000">
                    <a:schemeClr val="accent1">
                      <a:shade val="85000"/>
                      <a:satMod val="105000"/>
                      <a:lumMod val="100000"/>
                    </a:schemeClr>
                  </a:gs>
                  <a:gs pos="100000">
                    <a:schemeClr val="accent1">
                      <a:shade val="60000"/>
                      <a:satMod val="120000"/>
                      <a:lumMod val="100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88900" dist="2794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1-4AAE-4ADB-A5EA-F8EF498840A2}"/>
              </c:ext>
            </c:extLst>
          </c:dPt>
          <c:dPt>
            <c:idx val="1"/>
            <c:bubble3D val="0"/>
            <c:explosion val="21"/>
            <c:spPr>
              <a:gradFill rotWithShape="1">
                <a:gsLst>
                  <a:gs pos="0">
                    <a:schemeClr val="accent2">
                      <a:tint val="85000"/>
                      <a:shade val="98000"/>
                      <a:satMod val="110000"/>
                      <a:lumMod val="103000"/>
                    </a:schemeClr>
                  </a:gs>
                  <a:gs pos="50000">
                    <a:schemeClr val="accent2">
                      <a:shade val="85000"/>
                      <a:satMod val="105000"/>
                      <a:lumMod val="100000"/>
                    </a:schemeClr>
                  </a:gs>
                  <a:gs pos="100000">
                    <a:schemeClr val="accent2">
                      <a:shade val="60000"/>
                      <a:satMod val="120000"/>
                      <a:lumMod val="100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88900" dist="2794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3-4AAE-4ADB-A5EA-F8EF498840A2}"/>
              </c:ext>
            </c:extLst>
          </c:dPt>
          <c:dPt>
            <c:idx val="2"/>
            <c:bubble3D val="0"/>
            <c:spPr>
              <a:gradFill rotWithShape="1">
                <a:gsLst>
                  <a:gs pos="0">
                    <a:schemeClr val="accent3">
                      <a:tint val="85000"/>
                      <a:shade val="98000"/>
                      <a:satMod val="110000"/>
                      <a:lumMod val="103000"/>
                    </a:schemeClr>
                  </a:gs>
                  <a:gs pos="50000">
                    <a:schemeClr val="accent3">
                      <a:shade val="85000"/>
                      <a:satMod val="105000"/>
                      <a:lumMod val="100000"/>
                    </a:schemeClr>
                  </a:gs>
                  <a:gs pos="100000">
                    <a:schemeClr val="accent3">
                      <a:shade val="60000"/>
                      <a:satMod val="120000"/>
                      <a:lumMod val="100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88900" dist="2794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5-4AAE-4ADB-A5EA-F8EF498840A2}"/>
              </c:ext>
            </c:extLst>
          </c:dPt>
          <c:dPt>
            <c:idx val="3"/>
            <c:bubble3D val="0"/>
            <c:explosion val="23"/>
            <c:spPr>
              <a:gradFill rotWithShape="1">
                <a:gsLst>
                  <a:gs pos="0">
                    <a:schemeClr val="accent4">
                      <a:tint val="85000"/>
                      <a:shade val="98000"/>
                      <a:satMod val="110000"/>
                      <a:lumMod val="103000"/>
                    </a:schemeClr>
                  </a:gs>
                  <a:gs pos="50000">
                    <a:schemeClr val="accent4">
                      <a:shade val="85000"/>
                      <a:satMod val="105000"/>
                      <a:lumMod val="100000"/>
                    </a:schemeClr>
                  </a:gs>
                  <a:gs pos="100000">
                    <a:schemeClr val="accent4">
                      <a:shade val="60000"/>
                      <a:satMod val="120000"/>
                      <a:lumMod val="100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88900" dist="2794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7-4AAE-4ADB-A5EA-F8EF498840A2}"/>
              </c:ext>
            </c:extLst>
          </c:dPt>
          <c:dPt>
            <c:idx val="4"/>
            <c:bubble3D val="0"/>
            <c:spPr>
              <a:gradFill rotWithShape="1">
                <a:gsLst>
                  <a:gs pos="0">
                    <a:schemeClr val="accent5">
                      <a:tint val="85000"/>
                      <a:shade val="98000"/>
                      <a:satMod val="110000"/>
                      <a:lumMod val="103000"/>
                    </a:schemeClr>
                  </a:gs>
                  <a:gs pos="50000">
                    <a:schemeClr val="accent5">
                      <a:shade val="85000"/>
                      <a:satMod val="105000"/>
                      <a:lumMod val="100000"/>
                    </a:schemeClr>
                  </a:gs>
                  <a:gs pos="100000">
                    <a:schemeClr val="accent5">
                      <a:shade val="60000"/>
                      <a:satMod val="120000"/>
                      <a:lumMod val="100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88900" dist="2794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9-4AAE-4ADB-A5EA-F8EF498840A2}"/>
              </c:ext>
            </c:extLst>
          </c:dPt>
          <c:dPt>
            <c:idx val="5"/>
            <c:bubble3D val="0"/>
            <c:explosion val="65"/>
            <c:spPr>
              <a:gradFill rotWithShape="1">
                <a:gsLst>
                  <a:gs pos="0">
                    <a:schemeClr val="accent6">
                      <a:tint val="85000"/>
                      <a:shade val="98000"/>
                      <a:satMod val="110000"/>
                      <a:lumMod val="103000"/>
                    </a:schemeClr>
                  </a:gs>
                  <a:gs pos="50000">
                    <a:schemeClr val="accent6">
                      <a:shade val="85000"/>
                      <a:satMod val="105000"/>
                      <a:lumMod val="100000"/>
                    </a:schemeClr>
                  </a:gs>
                  <a:gs pos="100000">
                    <a:schemeClr val="accent6">
                      <a:shade val="60000"/>
                      <a:satMod val="120000"/>
                      <a:lumMod val="100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88900" dist="2794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B-4AAE-4ADB-A5EA-F8EF498840A2}"/>
              </c:ext>
            </c:extLst>
          </c:dPt>
          <c:dPt>
            <c:idx val="6"/>
            <c:bubble3D val="0"/>
            <c:explosion val="16"/>
            <c:spPr>
              <a:solidFill>
                <a:schemeClr val="bg2"/>
              </a:solidFill>
              <a:ln>
                <a:noFill/>
              </a:ln>
              <a:effectLst>
                <a:outerShdw blurRad="88900" dist="2794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D-4AAE-4ADB-A5EA-F8EF498840A2}"/>
              </c:ext>
            </c:extLst>
          </c:dPt>
          <c:dLbls>
            <c:dLbl>
              <c:idx val="0"/>
              <c:layout>
                <c:manualLayout>
                  <c:x val="-4.1182498996711172E-3"/>
                  <c:y val="-0.17251879420805097"/>
                </c:manualLayout>
              </c:layout>
              <c:dLblPos val="bestFit"/>
              <c:showLegendKey val="1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AAE-4ADB-A5EA-F8EF498840A2}"/>
                </c:ext>
              </c:extLst>
            </c:dLbl>
            <c:dLbl>
              <c:idx val="1"/>
              <c:layout>
                <c:manualLayout>
                  <c:x val="0.16622529469514724"/>
                  <c:y val="0.14039440062215308"/>
                </c:manualLayout>
              </c:layout>
              <c:dLblPos val="bestFit"/>
              <c:showLegendKey val="1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AAE-4ADB-A5EA-F8EF498840A2}"/>
                </c:ext>
              </c:extLst>
            </c:dLbl>
            <c:dLbl>
              <c:idx val="2"/>
              <c:layout>
                <c:manualLayout>
                  <c:x val="4.4614090497881185E-3"/>
                  <c:y val="0.20923286301522045"/>
                </c:manualLayout>
              </c:layout>
              <c:dLblPos val="bestFit"/>
              <c:showLegendKey val="1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4AAE-4ADB-A5EA-F8EF498840A2}"/>
                </c:ext>
              </c:extLst>
            </c:dLbl>
            <c:dLbl>
              <c:idx val="3"/>
              <c:layout>
                <c:manualLayout>
                  <c:x val="-1.5193776655201576E-2"/>
                  <c:y val="7.9653927341406514E-2"/>
                </c:manualLayout>
              </c:layout>
              <c:numFmt formatCode="0.00%" sourceLinked="0"/>
              <c:spPr>
                <a:solidFill>
                  <a:schemeClr val="bg1"/>
                </a:solidFill>
                <a:ln>
                  <a:noFill/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97" b="0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l-PL"/>
                </a:p>
              </c:txPr>
              <c:dLblPos val="bestFit"/>
              <c:showLegendKey val="1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7-4AAE-4ADB-A5EA-F8EF498840A2}"/>
                </c:ext>
              </c:extLst>
            </c:dLbl>
            <c:dLbl>
              <c:idx val="4"/>
              <c:layout>
                <c:manualLayout>
                  <c:x val="-5.8031193812932348E-2"/>
                  <c:y val="-0.15824186201533164"/>
                </c:manualLayout>
              </c:layout>
              <c:dLblPos val="bestFit"/>
              <c:showLegendKey val="1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4AAE-4ADB-A5EA-F8EF498840A2}"/>
                </c:ext>
              </c:extLst>
            </c:dLbl>
            <c:dLbl>
              <c:idx val="5"/>
              <c:layout>
                <c:manualLayout>
                  <c:x val="4.607197839695816E-2"/>
                  <c:y val="-0.25577417324001039"/>
                </c:manualLayout>
              </c:layout>
              <c:dLblPos val="bestFit"/>
              <c:showLegendKey val="1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4AAE-4ADB-A5EA-F8EF498840A2}"/>
                </c:ext>
              </c:extLst>
            </c:dLbl>
            <c:dLbl>
              <c:idx val="6"/>
              <c:layout>
                <c:manualLayout>
                  <c:x val="8.2620663530382679E-2"/>
                  <c:y val="-0.14207086893726795"/>
                </c:manualLayout>
              </c:layout>
              <c:dLblPos val="bestFit"/>
              <c:showLegendKey val="1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4AAE-4ADB-A5EA-F8EF498840A2}"/>
                </c:ext>
              </c:extLst>
            </c:dLbl>
            <c:numFmt formatCode="0.00%" sourceLinked="0"/>
            <c:spPr>
              <a:solidFill>
                <a:schemeClr val="bg1"/>
              </a:solidFill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lt1">
                        <a:lumMod val="8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bestFit"/>
            <c:showLegendKey val="1"/>
            <c:showVal val="1"/>
            <c:showCatName val="1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lt1">
                      <a:lumMod val="95000"/>
                      <a:alpha val="54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Arkusz7!$A$2:$A$8</c:f>
              <c:strCache>
                <c:ptCount val="7"/>
                <c:pt idx="0">
                  <c:v>Wynagrodzenia i składki od nich naliczane</c:v>
                </c:pt>
                <c:pt idx="1">
                  <c:v>Zadania statutowe jednostek budżetowych</c:v>
                </c:pt>
                <c:pt idx="2">
                  <c:v>Dotacje na zadania bieżące</c:v>
                </c:pt>
                <c:pt idx="3">
                  <c:v>Świadczenia na rzecz osób fizycznych</c:v>
                </c:pt>
                <c:pt idx="4">
                  <c:v>Wydatki na programy finansowane ze srodków UE</c:v>
                </c:pt>
                <c:pt idx="5">
                  <c:v>Obsługa długu</c:v>
                </c:pt>
                <c:pt idx="6">
                  <c:v>Wydatki majątkowe</c:v>
                </c:pt>
              </c:strCache>
            </c:strRef>
          </c:cat>
          <c:val>
            <c:numRef>
              <c:f>Arkusz7!$B$2:$B$8</c:f>
              <c:numCache>
                <c:formatCode>_-* #\ ##0.00\ _z_ł_-;\-* #\ ##0.00\ _z_ł_-;_-* "-"??\ _z_ł_-;_-@_-</c:formatCode>
                <c:ptCount val="7"/>
                <c:pt idx="0">
                  <c:v>20203688.07</c:v>
                </c:pt>
                <c:pt idx="1">
                  <c:v>11138152.32</c:v>
                </c:pt>
                <c:pt idx="2">
                  <c:v>2226000</c:v>
                </c:pt>
                <c:pt idx="3">
                  <c:v>3870421.52</c:v>
                </c:pt>
                <c:pt idx="4">
                  <c:v>1304214.96</c:v>
                </c:pt>
                <c:pt idx="5">
                  <c:v>25000</c:v>
                </c:pt>
                <c:pt idx="6">
                  <c:v>13412581.939999999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4AAE-4ADB-A5EA-F8EF498840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gradFill flip="none" rotWithShape="1">
      <a:gsLst>
        <a:gs pos="0">
          <a:schemeClr val="dk1">
            <a:lumMod val="65000"/>
            <a:lumOff val="35000"/>
          </a:schemeClr>
        </a:gs>
        <a:gs pos="100000">
          <a:schemeClr val="dk1">
            <a:lumMod val="85000"/>
            <a:lumOff val="15000"/>
          </a:schemeClr>
        </a:gs>
      </a:gsLst>
      <a:path path="circle">
        <a:fillToRect l="50000" t="50000" r="50000" b="50000"/>
      </a:path>
      <a:tileRect/>
    </a:gradFill>
    <a:ln>
      <a:noFill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7034040456005498"/>
          <c:y val="0.30409781357544979"/>
          <c:w val="0.6930180881861312"/>
          <c:h val="0.4853105861767279"/>
        </c:manualLayout>
      </c:layout>
      <c:pie3DChart>
        <c:varyColors val="1"/>
        <c:ser>
          <c:idx val="0"/>
          <c:order val="0"/>
          <c:tx>
            <c:strRef>
              <c:f>Arkusz6!$B$1</c:f>
              <c:strCache>
                <c:ptCount val="1"/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230C-4DD9-83B0-A22CEF60924A}"/>
              </c:ext>
            </c:extLst>
          </c:dPt>
          <c:dPt>
            <c:idx val="1"/>
            <c:bubble3D val="0"/>
            <c:explosion val="15"/>
            <c:spPr>
              <a:solidFill>
                <a:srgbClr val="FF0000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230C-4DD9-83B0-A22CEF60924A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230C-4DD9-83B0-A22CEF60924A}"/>
              </c:ext>
            </c:extLst>
          </c:dPt>
          <c:dPt>
            <c:idx val="3"/>
            <c:bubble3D val="0"/>
            <c:spPr>
              <a:solidFill>
                <a:srgbClr val="0070C0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230C-4DD9-83B0-A22CEF60924A}"/>
              </c:ext>
            </c:extLst>
          </c:dPt>
          <c:dPt>
            <c:idx val="4"/>
            <c:bubble3D val="0"/>
            <c:explosion val="10"/>
            <c:spPr>
              <a:solidFill>
                <a:srgbClr val="FFFF00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9-230C-4DD9-83B0-A22CEF60924A}"/>
              </c:ext>
            </c:extLst>
          </c:dPt>
          <c:dPt>
            <c:idx val="5"/>
            <c:bubble3D val="0"/>
            <c:spPr>
              <a:solidFill>
                <a:srgbClr val="92D050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B-230C-4DD9-83B0-A22CEF60924A}"/>
              </c:ext>
            </c:extLst>
          </c:dPt>
          <c:dPt>
            <c:idx val="6"/>
            <c:bubble3D val="0"/>
            <c:explosion val="8"/>
            <c:spPr>
              <a:solidFill>
                <a:schemeClr val="accent1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D-230C-4DD9-83B0-A22CEF60924A}"/>
              </c:ext>
            </c:extLst>
          </c:dPt>
          <c:dPt>
            <c:idx val="7"/>
            <c:bubble3D val="0"/>
            <c:explosion val="9"/>
            <c:spPr>
              <a:solidFill>
                <a:schemeClr val="accent2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F-230C-4DD9-83B0-A22CEF60924A}"/>
              </c:ext>
            </c:extLst>
          </c:dPt>
          <c:dPt>
            <c:idx val="8"/>
            <c:bubble3D val="0"/>
            <c:explosion val="15"/>
            <c:spPr>
              <a:solidFill>
                <a:srgbClr val="00B0F0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1-230C-4DD9-83B0-A22CEF60924A}"/>
              </c:ext>
            </c:extLst>
          </c:dPt>
          <c:dPt>
            <c:idx val="9"/>
            <c:bubble3D val="0"/>
            <c:spPr>
              <a:solidFill>
                <a:schemeClr val="accent4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3-230C-4DD9-83B0-A22CEF60924A}"/>
              </c:ext>
            </c:extLst>
          </c:dPt>
          <c:dPt>
            <c:idx val="10"/>
            <c:bubble3D val="0"/>
            <c:explosion val="17"/>
            <c:spPr>
              <a:solidFill>
                <a:srgbClr val="00B050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5-230C-4DD9-83B0-A22CEF60924A}"/>
              </c:ext>
            </c:extLst>
          </c:dPt>
          <c:dPt>
            <c:idx val="11"/>
            <c:bubble3D val="0"/>
            <c:explosion val="26"/>
            <c:spPr>
              <a:solidFill>
                <a:srgbClr val="00B0F0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7-230C-4DD9-83B0-A22CEF60924A}"/>
              </c:ext>
            </c:extLst>
          </c:dPt>
          <c:dPt>
            <c:idx val="12"/>
            <c:bubble3D val="0"/>
            <c:explosion val="12"/>
            <c:spPr>
              <a:solidFill>
                <a:schemeClr val="accent1">
                  <a:lumMod val="80000"/>
                  <a:lumOff val="2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9-230C-4DD9-83B0-A22CEF60924A}"/>
              </c:ext>
            </c:extLst>
          </c:dPt>
          <c:dPt>
            <c:idx val="13"/>
            <c:bubble3D val="0"/>
            <c:explosion val="12"/>
            <c:spPr>
              <a:solidFill>
                <a:srgbClr val="7030A0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B-230C-4DD9-83B0-A22CEF60924A}"/>
              </c:ext>
            </c:extLst>
          </c:dPt>
          <c:dPt>
            <c:idx val="14"/>
            <c:bubble3D val="0"/>
            <c:explosion val="7"/>
            <c:spPr>
              <a:solidFill>
                <a:schemeClr val="accent2">
                  <a:lumMod val="40000"/>
                  <a:lumOff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D-230C-4DD9-83B0-A22CEF60924A}"/>
              </c:ext>
            </c:extLst>
          </c:dPt>
          <c:dPt>
            <c:idx val="15"/>
            <c:bubble3D val="0"/>
            <c:spPr>
              <a:solidFill>
                <a:srgbClr val="FFC000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F-230C-4DD9-83B0-A22CEF60924A}"/>
              </c:ext>
            </c:extLst>
          </c:dPt>
          <c:dPt>
            <c:idx val="16"/>
            <c:bubble3D val="0"/>
            <c:extLst>
              <c:ext xmlns:c16="http://schemas.microsoft.com/office/drawing/2014/chart" uri="{C3380CC4-5D6E-409C-BE32-E72D297353CC}">
                <c16:uniqueId val="{00000020-230C-4DD9-83B0-A22CEF60924A}"/>
              </c:ext>
            </c:extLst>
          </c:dPt>
          <c:dPt>
            <c:idx val="17"/>
            <c:bubble3D val="0"/>
            <c:explosion val="22"/>
            <c:extLst>
              <c:ext xmlns:c16="http://schemas.microsoft.com/office/drawing/2014/chart" uri="{C3380CC4-5D6E-409C-BE32-E72D297353CC}">
                <c16:uniqueId val="{00000021-230C-4DD9-83B0-A22CEF60924A}"/>
              </c:ext>
            </c:extLst>
          </c:dPt>
          <c:dPt>
            <c:idx val="18"/>
            <c:bubble3D val="0"/>
            <c:spPr>
              <a:solidFill>
                <a:schemeClr val="accent2">
                  <a:lumMod val="50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23-230C-4DD9-83B0-A22CEF60924A}"/>
              </c:ext>
            </c:extLst>
          </c:dPt>
          <c:dPt>
            <c:idx val="19"/>
            <c:bubble3D val="0"/>
            <c:explosion val="21"/>
            <c:extLst>
              <c:ext xmlns:c16="http://schemas.microsoft.com/office/drawing/2014/chart" uri="{C3380CC4-5D6E-409C-BE32-E72D297353CC}">
                <c16:uniqueId val="{00000024-230C-4DD9-83B0-A22CEF60924A}"/>
              </c:ext>
            </c:extLst>
          </c:dPt>
          <c:dLbls>
            <c:dLbl>
              <c:idx val="0"/>
              <c:layout>
                <c:manualLayout>
                  <c:x val="5.0169791581104392E-2"/>
                  <c:y val="-0.23532719561972917"/>
                </c:manualLayout>
              </c:layout>
              <c:dLblPos val="bestFit"/>
              <c:showLegendKey val="1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30C-4DD9-83B0-A22CEF60924A}"/>
                </c:ext>
              </c:extLst>
            </c:dLbl>
            <c:dLbl>
              <c:idx val="1"/>
              <c:layout>
                <c:manualLayout>
                  <c:x val="-1.1406622195899063E-3"/>
                  <c:y val="-0.13265963581395759"/>
                </c:manualLayout>
              </c:layout>
              <c:dLblPos val="bestFit"/>
              <c:showLegendKey val="1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230C-4DD9-83B0-A22CEF60924A}"/>
                </c:ext>
              </c:extLst>
            </c:dLbl>
            <c:dLbl>
              <c:idx val="2"/>
              <c:layout>
                <c:manualLayout>
                  <c:x val="3.5224133533350917E-2"/>
                  <c:y val="-6.7817874875491888E-2"/>
                </c:manualLayout>
              </c:layout>
              <c:dLblPos val="bestFit"/>
              <c:showLegendKey val="1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230C-4DD9-83B0-A22CEF60924A}"/>
                </c:ext>
              </c:extLst>
            </c:dLbl>
            <c:dLbl>
              <c:idx val="3"/>
              <c:layout>
                <c:manualLayout>
                  <c:x val="8.3179501368275885E-2"/>
                  <c:y val="-2.8741255518617583E-2"/>
                </c:manualLayout>
              </c:layout>
              <c:dLblPos val="bestFit"/>
              <c:showLegendKey val="1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230C-4DD9-83B0-A22CEF60924A}"/>
                </c:ext>
              </c:extLst>
            </c:dLbl>
            <c:dLbl>
              <c:idx val="4"/>
              <c:layout>
                <c:manualLayout>
                  <c:x val="9.5045349807403715E-2"/>
                  <c:y val="7.882050406667682E-3"/>
                </c:manualLayout>
              </c:layout>
              <c:spPr>
                <a:noFill/>
                <a:ln w="25400">
                  <a:noFill/>
                </a:ln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l-PL"/>
                </a:p>
              </c:txPr>
              <c:dLblPos val="bestFit"/>
              <c:showLegendKey val="1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</c:ext>
                <c:ext xmlns:c16="http://schemas.microsoft.com/office/drawing/2014/chart" uri="{C3380CC4-5D6E-409C-BE32-E72D297353CC}">
                  <c16:uniqueId val="{00000009-230C-4DD9-83B0-A22CEF60924A}"/>
                </c:ext>
              </c:extLst>
            </c:dLbl>
            <c:dLbl>
              <c:idx val="5"/>
              <c:layout>
                <c:manualLayout>
                  <c:x val="9.2869510144263298E-2"/>
                  <c:y val="-2.6883233913787531E-2"/>
                </c:manualLayout>
              </c:layout>
              <c:dLblPos val="bestFit"/>
              <c:showLegendKey val="1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230C-4DD9-83B0-A22CEF60924A}"/>
                </c:ext>
              </c:extLst>
            </c:dLbl>
            <c:dLbl>
              <c:idx val="6"/>
              <c:layout>
                <c:manualLayout>
                  <c:x val="0.10295368180776686"/>
                  <c:y val="-5.949569858937067E-2"/>
                </c:manualLayout>
              </c:layout>
              <c:dLblPos val="bestFit"/>
              <c:showLegendKey val="1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230C-4DD9-83B0-A22CEF60924A}"/>
                </c:ext>
              </c:extLst>
            </c:dLbl>
            <c:dLbl>
              <c:idx val="7"/>
              <c:layout>
                <c:manualLayout>
                  <c:x val="8.0267919031272131E-2"/>
                  <c:y val="5.0558012933963406E-3"/>
                </c:manualLayout>
              </c:layout>
              <c:dLblPos val="bestFit"/>
              <c:showLegendKey val="1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230C-4DD9-83B0-A22CEF60924A}"/>
                </c:ext>
              </c:extLst>
            </c:dLbl>
            <c:dLbl>
              <c:idx val="8"/>
              <c:layout>
                <c:manualLayout>
                  <c:x val="5.2824960118972891E-2"/>
                  <c:y val="8.7068463047635089E-2"/>
                </c:manualLayout>
              </c:layout>
              <c:spPr>
                <a:noFill/>
                <a:ln w="25400">
                  <a:noFill/>
                </a:ln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l-PL"/>
                </a:p>
              </c:txPr>
              <c:dLblPos val="bestFit"/>
              <c:showLegendKey val="1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</c:ext>
                <c:ext xmlns:c16="http://schemas.microsoft.com/office/drawing/2014/chart" uri="{C3380CC4-5D6E-409C-BE32-E72D297353CC}">
                  <c16:uniqueId val="{00000011-230C-4DD9-83B0-A22CEF60924A}"/>
                </c:ext>
              </c:extLst>
            </c:dLbl>
            <c:dLbl>
              <c:idx val="9"/>
              <c:layout>
                <c:manualLayout>
                  <c:x val="-0.25999706026033986"/>
                  <c:y val="0.17340735272568231"/>
                </c:manualLayout>
              </c:layout>
              <c:dLblPos val="bestFit"/>
              <c:showLegendKey val="1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230C-4DD9-83B0-A22CEF60924A}"/>
                </c:ext>
              </c:extLst>
            </c:dLbl>
            <c:dLbl>
              <c:idx val="10"/>
              <c:layout>
                <c:manualLayout>
                  <c:x val="-9.0633794901280942E-2"/>
                  <c:y val="0.19391739130659894"/>
                </c:manualLayout>
              </c:layout>
              <c:dLblPos val="bestFit"/>
              <c:showLegendKey val="1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230C-4DD9-83B0-A22CEF60924A}"/>
                </c:ext>
              </c:extLst>
            </c:dLbl>
            <c:dLbl>
              <c:idx val="11"/>
              <c:layout>
                <c:manualLayout>
                  <c:x val="-0.18318814766139388"/>
                  <c:y val="7.8458047460067903E-2"/>
                </c:manualLayout>
              </c:layout>
              <c:dLblPos val="bestFit"/>
              <c:showLegendKey val="1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7-230C-4DD9-83B0-A22CEF60924A}"/>
                </c:ext>
              </c:extLst>
            </c:dLbl>
            <c:dLbl>
              <c:idx val="12"/>
              <c:layout>
                <c:manualLayout>
                  <c:x val="-0.10422317379481481"/>
                  <c:y val="0.13434454123953601"/>
                </c:manualLayout>
              </c:layout>
              <c:spPr>
                <a:noFill/>
                <a:ln w="25400">
                  <a:noFill/>
                </a:ln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l-PL"/>
                </a:p>
              </c:txPr>
              <c:dLblPos val="bestFit"/>
              <c:showLegendKey val="1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</c:ext>
                <c:ext xmlns:c16="http://schemas.microsoft.com/office/drawing/2014/chart" uri="{C3380CC4-5D6E-409C-BE32-E72D297353CC}">
                  <c16:uniqueId val="{00000019-230C-4DD9-83B0-A22CEF60924A}"/>
                </c:ext>
              </c:extLst>
            </c:dLbl>
            <c:dLbl>
              <c:idx val="13"/>
              <c:layout>
                <c:manualLayout>
                  <c:x val="-6.6921938536831121E-2"/>
                  <c:y val="2.0183655036584737E-2"/>
                </c:manualLayout>
              </c:layout>
              <c:spPr>
                <a:noFill/>
                <a:ln w="25400">
                  <a:noFill/>
                </a:ln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l-PL"/>
                </a:p>
              </c:txPr>
              <c:dLblPos val="bestFit"/>
              <c:showLegendKey val="1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</c:ext>
                <c:ext xmlns:c16="http://schemas.microsoft.com/office/drawing/2014/chart" uri="{C3380CC4-5D6E-409C-BE32-E72D297353CC}">
                  <c16:uniqueId val="{0000001B-230C-4DD9-83B0-A22CEF60924A}"/>
                </c:ext>
              </c:extLst>
            </c:dLbl>
            <c:dLbl>
              <c:idx val="14"/>
              <c:layout>
                <c:manualLayout>
                  <c:x val="-0.11078614258601981"/>
                  <c:y val="-5.0512988287301136E-2"/>
                </c:manualLayout>
              </c:layout>
              <c:dLblPos val="bestFit"/>
              <c:showLegendKey val="1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D-230C-4DD9-83B0-A22CEF60924A}"/>
                </c:ext>
              </c:extLst>
            </c:dLbl>
            <c:dLbl>
              <c:idx val="15"/>
              <c:layout>
                <c:manualLayout>
                  <c:x val="-0.10881273426050418"/>
                  <c:y val="-9.9023144925513389E-3"/>
                </c:manualLayout>
              </c:layout>
              <c:dLblPos val="bestFit"/>
              <c:showLegendKey val="1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F-230C-4DD9-83B0-A22CEF60924A}"/>
                </c:ext>
              </c:extLst>
            </c:dLbl>
            <c:dLbl>
              <c:idx val="16"/>
              <c:layout>
                <c:manualLayout>
                  <c:x val="-0.11497748721429406"/>
                  <c:y val="-6.6537885259010623E-2"/>
                </c:manualLayout>
              </c:layout>
              <c:spPr>
                <a:noFill/>
                <a:ln w="25400">
                  <a:noFill/>
                </a:ln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l-PL"/>
                </a:p>
              </c:txPr>
              <c:dLblPos val="bestFit"/>
              <c:showLegendKey val="1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2803128228850086"/>
                      <c:h val="5.915119221470824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20-230C-4DD9-83B0-A22CEF60924A}"/>
                </c:ext>
              </c:extLst>
            </c:dLbl>
            <c:dLbl>
              <c:idx val="17"/>
              <c:layout>
                <c:manualLayout>
                  <c:x val="-2.6906615711179225E-2"/>
                  <c:y val="-0.16533475370296893"/>
                </c:manualLayout>
              </c:layout>
              <c:dLblPos val="bestFit"/>
              <c:showLegendKey val="1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1-230C-4DD9-83B0-A22CEF60924A}"/>
                </c:ext>
              </c:extLst>
            </c:dLbl>
            <c:dLbl>
              <c:idx val="18"/>
              <c:layout>
                <c:manualLayout>
                  <c:x val="1.7125368850984202E-2"/>
                  <c:y val="-0.22358584534459872"/>
                </c:manualLayout>
              </c:layout>
              <c:dLblPos val="bestFit"/>
              <c:showLegendKey val="1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3-230C-4DD9-83B0-A22CEF60924A}"/>
                </c:ext>
              </c:extLst>
            </c:dLbl>
            <c:dLbl>
              <c:idx val="19"/>
              <c:layout>
                <c:manualLayout>
                  <c:x val="0.11208931591636968"/>
                  <c:y val="-0.23638625930456314"/>
                </c:manualLayout>
              </c:layout>
              <c:dLblPos val="bestFit"/>
              <c:showLegendKey val="1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4-230C-4DD9-83B0-A22CEF60924A}"/>
                </c:ext>
              </c:extLst>
            </c:dLbl>
            <c:spPr>
              <a:noFill/>
              <a:ln w="25400">
                <a:noFill/>
              </a:ln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1"/>
            <c:showVal val="1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accent1"/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Arkusz6!$A$2:$A$21</c:f>
              <c:strCache>
                <c:ptCount val="20"/>
                <c:pt idx="0">
                  <c:v>010</c:v>
                </c:pt>
                <c:pt idx="1">
                  <c:v>400</c:v>
                </c:pt>
                <c:pt idx="2">
                  <c:v>600</c:v>
                </c:pt>
                <c:pt idx="3">
                  <c:v>700</c:v>
                </c:pt>
                <c:pt idx="4">
                  <c:v>710</c:v>
                </c:pt>
                <c:pt idx="5">
                  <c:v>750</c:v>
                </c:pt>
                <c:pt idx="6">
                  <c:v>751</c:v>
                </c:pt>
                <c:pt idx="7">
                  <c:v>752</c:v>
                </c:pt>
                <c:pt idx="8">
                  <c:v>754</c:v>
                </c:pt>
                <c:pt idx="9">
                  <c:v>757</c:v>
                </c:pt>
                <c:pt idx="10">
                  <c:v>758</c:v>
                </c:pt>
                <c:pt idx="11">
                  <c:v>801</c:v>
                </c:pt>
                <c:pt idx="12">
                  <c:v>851</c:v>
                </c:pt>
                <c:pt idx="13">
                  <c:v>852</c:v>
                </c:pt>
                <c:pt idx="14">
                  <c:v>853</c:v>
                </c:pt>
                <c:pt idx="15">
                  <c:v>855</c:v>
                </c:pt>
                <c:pt idx="16">
                  <c:v>854</c:v>
                </c:pt>
                <c:pt idx="17">
                  <c:v>900</c:v>
                </c:pt>
                <c:pt idx="18">
                  <c:v>921</c:v>
                </c:pt>
                <c:pt idx="19">
                  <c:v>926</c:v>
                </c:pt>
              </c:strCache>
            </c:strRef>
          </c:cat>
          <c:val>
            <c:numRef>
              <c:f>Arkusz6!$B$2:$B$21</c:f>
              <c:numCache>
                <c:formatCode>_-* #\ ##0.00\ _z_ł_-;\-* #\ ##0.00\ _z_ł_-;_-* "-"??\ _z_ł_-;_-@_-</c:formatCode>
                <c:ptCount val="20"/>
                <c:pt idx="0">
                  <c:v>2942750.25</c:v>
                </c:pt>
                <c:pt idx="1">
                  <c:v>386000</c:v>
                </c:pt>
                <c:pt idx="2">
                  <c:v>2193766.98</c:v>
                </c:pt>
                <c:pt idx="3">
                  <c:v>2022200</c:v>
                </c:pt>
                <c:pt idx="4">
                  <c:v>1693261.7</c:v>
                </c:pt>
                <c:pt idx="5">
                  <c:v>6564413.0199999996</c:v>
                </c:pt>
                <c:pt idx="6">
                  <c:v>1116</c:v>
                </c:pt>
                <c:pt idx="7">
                  <c:v>53000</c:v>
                </c:pt>
                <c:pt idx="8">
                  <c:v>730876.9</c:v>
                </c:pt>
                <c:pt idx="9">
                  <c:v>25000</c:v>
                </c:pt>
                <c:pt idx="10">
                  <c:v>350000</c:v>
                </c:pt>
                <c:pt idx="11">
                  <c:v>19383614.460000001</c:v>
                </c:pt>
                <c:pt idx="12">
                  <c:v>100000</c:v>
                </c:pt>
                <c:pt idx="13">
                  <c:v>2491869.5</c:v>
                </c:pt>
                <c:pt idx="14">
                  <c:v>291444</c:v>
                </c:pt>
                <c:pt idx="15">
                  <c:v>3056778.01</c:v>
                </c:pt>
                <c:pt idx="16">
                  <c:v>58866</c:v>
                </c:pt>
                <c:pt idx="17">
                  <c:v>3961563.5</c:v>
                </c:pt>
                <c:pt idx="18">
                  <c:v>1336000</c:v>
                </c:pt>
                <c:pt idx="19">
                  <c:v>4716715.6900000004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5-230C-4DD9-83B0-A22CEF60924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400">
          <a:noFill/>
        </a:ln>
      </c:spPr>
    </c:plotArea>
    <c:legend>
      <c:legendPos val="b"/>
      <c:layout>
        <c:manualLayout>
          <c:xMode val="edge"/>
          <c:yMode val="edge"/>
          <c:x val="7.8456629643786621E-2"/>
          <c:y val="0.94488435393483416"/>
          <c:w val="0.77340582301075933"/>
          <c:h val="3.4607588820880365E-2"/>
        </c:manualLayout>
      </c:layout>
      <c:overlay val="0"/>
      <c:spPr>
        <a:noFill/>
        <a:ln w="25400">
          <a:noFill/>
        </a:ln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pl-PL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8">
  <cs:axisTitle>
    <cs:lnRef idx="0"/>
    <cs:fillRef idx="0"/>
    <cs:effectRef idx="0"/>
    <cs:fontRef idx="minor">
      <a:schemeClr val="lt1">
        <a:lumMod val="85000"/>
      </a:schemeClr>
    </cs:fontRef>
    <cs:defRPr sz="1197" b="1" kern="1200" cap="all"/>
  </cs:axisTitle>
  <cs:category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1197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dk1">
              <a:lumMod val="65000"/>
              <a:lumOff val="35000"/>
            </a:schemeClr>
          </a:gs>
          <a:gs pos="100000">
            <a:schemeClr val="dk1">
              <a:lumMod val="85000"/>
              <a:lumOff val="15000"/>
            </a:schemeClr>
          </a:gs>
        </a:gsLst>
        <a:path path="circle">
          <a:fillToRect l="50000" t="50000" r="50000" b="50000"/>
        </a:path>
        <a:tileRect/>
      </a:gradFill>
    </cs:spPr>
    <cs:defRPr sz="1330" kern="1200"/>
  </cs:chartArea>
  <cs:dataLabel>
    <cs:lnRef idx="0"/>
    <cs:fillRef idx="0"/>
    <cs:effectRef idx="0"/>
    <cs:fontRef idx="minor">
      <a:schemeClr val="lt1">
        <a:lumMod val="8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85000"/>
      </a:schemeClr>
    </cs:fontRef>
    <cs:spPr>
      <a:ln w="9525">
        <a:solidFill>
          <a:schemeClr val="lt1">
            <a:lumMod val="95000"/>
            <a:alpha val="54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>
        <a:solidFill>
          <a:schemeClr val="lt1">
            <a:lumMod val="95000"/>
            <a:alpha val="54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  <a:alpha val="10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>
        <a:solidFill>
          <a:schemeClr val="lt1">
            <a:lumMod val="95000"/>
            <a:alpha val="5000"/>
          </a:schemeClr>
        </a:solidFill>
      </a:ln>
    </cs:spPr>
  </cs:gridlineMinor>
  <cs:hiLo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</a:ln>
    </cs:spPr>
  </cs:leaderLine>
  <cs:legend>
    <cs:lnRef idx="0"/>
    <cs:fillRef idx="0"/>
    <cs:effectRef idx="0"/>
    <cs:fontRef idx="minor">
      <a:schemeClr val="lt1">
        <a:lumMod val="85000"/>
      </a:schemeClr>
    </cs:fontRef>
    <cs:defRPr sz="1197" kern="12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54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95000"/>
      </a:schemeClr>
    </cs:fontRef>
    <cs:defRPr sz="2128" b="1" kern="1200" spc="100" baseline="0">
      <a:effectLst>
        <a:outerShdw blurRad="50800" dist="38100" dir="5400000" algn="t" rotWithShape="0">
          <a:prstClr val="black">
            <a:alpha val="40000"/>
          </a:prstClr>
        </a:outerShdw>
      </a:effectLst>
    </cs:defRPr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lt1">
        <a:lumMod val="8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>
        <a:solidFill>
          <a:schemeClr val="lt1">
            <a:lumMod val="95000"/>
            <a:alpha val="54000"/>
          </a:schemeClr>
        </a:solidFill>
      </a:ln>
    </cs:spPr>
  </cs:upBar>
  <cs:valueAxis>
    <cs:lnRef idx="0"/>
    <cs:fillRef idx="0"/>
    <cs:effectRef idx="0"/>
    <cs:fontRef idx="minor">
      <a:schemeClr val="lt1">
        <a:lumMod val="85000"/>
      </a:schemeClr>
    </cs:fontRef>
    <cs:defRPr sz="1197" kern="1200"/>
  </cs:valueAxis>
  <cs:wall>
    <cs:lnRef idx="0"/>
    <cs:fillRef idx="0"/>
    <cs:effectRef idx="0"/>
    <cs:fontRef idx="minor">
      <a:schemeClr val="tx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2946189" cy="498236"/>
          </a:xfrm>
          <a:prstGeom prst="rect">
            <a:avLst/>
          </a:prstGeom>
        </p:spPr>
        <p:txBody>
          <a:bodyPr vert="horz" lIns="91402" tIns="45701" rIns="91402" bIns="45701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49898" y="2"/>
            <a:ext cx="2946189" cy="498236"/>
          </a:xfrm>
          <a:prstGeom prst="rect">
            <a:avLst/>
          </a:prstGeom>
        </p:spPr>
        <p:txBody>
          <a:bodyPr vert="horz" lIns="91402" tIns="45701" rIns="91402" bIns="45701" rtlCol="0"/>
          <a:lstStyle>
            <a:lvl1pPr algn="r">
              <a:defRPr sz="1200"/>
            </a:lvl1pPr>
          </a:lstStyle>
          <a:p>
            <a:fld id="{68CECE80-295E-41BE-9570-C80609BC3F85}" type="datetimeFigureOut">
              <a:rPr lang="pl-PL" smtClean="0"/>
              <a:t>22.12.2025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02" tIns="45701" rIns="91402" bIns="45701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79768" y="4777673"/>
            <a:ext cx="5438140" cy="3908137"/>
          </a:xfrm>
          <a:prstGeom prst="rect">
            <a:avLst/>
          </a:prstGeom>
        </p:spPr>
        <p:txBody>
          <a:bodyPr vert="horz" lIns="91402" tIns="45701" rIns="91402" bIns="45701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9428402"/>
            <a:ext cx="2946189" cy="498236"/>
          </a:xfrm>
          <a:prstGeom prst="rect">
            <a:avLst/>
          </a:prstGeom>
        </p:spPr>
        <p:txBody>
          <a:bodyPr vert="horz" lIns="91402" tIns="45701" rIns="91402" bIns="45701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49898" y="9428402"/>
            <a:ext cx="2946189" cy="498236"/>
          </a:xfrm>
          <a:prstGeom prst="rect">
            <a:avLst/>
          </a:prstGeom>
        </p:spPr>
        <p:txBody>
          <a:bodyPr vert="horz" lIns="91402" tIns="45701" rIns="91402" bIns="45701" rtlCol="0" anchor="b"/>
          <a:lstStyle>
            <a:lvl1pPr algn="r">
              <a:defRPr sz="1200"/>
            </a:lvl1pPr>
          </a:lstStyle>
          <a:p>
            <a:fld id="{1BC97722-98F1-4EF5-9422-AAAAA651887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83879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C97722-98F1-4EF5-9422-AAAAA6518872}" type="slidenum">
              <a:rPr lang="pl-PL" smtClean="0"/>
              <a:t>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5896080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C97722-98F1-4EF5-9422-AAAAA6518872}" type="slidenum">
              <a:rPr lang="pl-PL" smtClean="0"/>
              <a:t>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040481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C97722-98F1-4EF5-9422-AAAAA6518872}" type="slidenum">
              <a:rPr lang="pl-PL" smtClean="0"/>
              <a:t>7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9500828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C97722-98F1-4EF5-9422-AAAAA6518872}" type="slidenum">
              <a:rPr lang="pl-PL" smtClean="0"/>
              <a:t>9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6943285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C97722-98F1-4EF5-9422-AAAAA6518872}" type="slidenum">
              <a:rPr lang="pl-PL" smtClean="0"/>
              <a:t>10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6506416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C97722-98F1-4EF5-9422-AAAAA6518872}" type="slidenum">
              <a:rPr lang="pl-PL" smtClean="0"/>
              <a:t>12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294292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5132" y="2059012"/>
            <a:ext cx="9146751" cy="18288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4319" y="2166365"/>
            <a:ext cx="8603674" cy="1739347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0000"/>
              </a:lnSpc>
              <a:defRPr sz="6000" spc="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970315"/>
            <a:ext cx="6858000" cy="1309255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22.12.2025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074969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22.12.2025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370977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764484" y="0"/>
            <a:ext cx="20574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0468" y="609600"/>
            <a:ext cx="1801785" cy="5638800"/>
          </a:xfrm>
        </p:spPr>
        <p:txBody>
          <a:bodyPr vert="eaVert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609600"/>
            <a:ext cx="5979968" cy="5638800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422855"/>
            <a:ext cx="2057397" cy="365125"/>
          </a:xfrm>
        </p:spPr>
        <p:txBody>
          <a:bodyPr/>
          <a:lstStyle/>
          <a:p>
            <a:fld id="{66221E02-25CB-4963-84BC-0813985E7D90}" type="datetimeFigureOut">
              <a:rPr lang="pl-PL" smtClean="0"/>
              <a:pPr/>
              <a:t>22.12.2025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32102" y="6422855"/>
            <a:ext cx="3209752" cy="365125"/>
          </a:xfrm>
        </p:spPr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054787" y="6422855"/>
            <a:ext cx="659819" cy="365125"/>
          </a:xfrm>
        </p:spPr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311089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22.12.2025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78738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5132" y="2059012"/>
            <a:ext cx="9146751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4893" y="2208879"/>
            <a:ext cx="7886700" cy="1676400"/>
          </a:xfrm>
        </p:spPr>
        <p:txBody>
          <a:bodyPr anchor="ctr">
            <a:noAutofit/>
          </a:bodyPr>
          <a:lstStyle>
            <a:lvl1pPr algn="ctr">
              <a:lnSpc>
                <a:spcPct val="80000"/>
              </a:lnSpc>
              <a:defRPr sz="6000" b="0" spc="0" baseline="0">
                <a:solidFill>
                  <a:schemeClr val="bg1"/>
                </a:solidFill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4893" y="3984400"/>
            <a:ext cx="7886700" cy="1174639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6221E02-25CB-4963-84BC-0813985E7D90}" type="datetimeFigureOut">
              <a:rPr lang="pl-PL" smtClean="0"/>
              <a:pPr/>
              <a:t>22.12.2025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4384916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797" y="2011680"/>
            <a:ext cx="365760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0600" y="2011680"/>
            <a:ext cx="365760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22.12.2025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891574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913470"/>
            <a:ext cx="365760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2656566"/>
            <a:ext cx="365760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0428" y="1913470"/>
            <a:ext cx="365760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00428" y="2656564"/>
            <a:ext cx="365760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22.12.2025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402133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22.12.2025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170500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22.12.2025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726820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2148840"/>
            <a:ext cx="4572000" cy="38404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92568" y="2147487"/>
            <a:ext cx="2560320" cy="3432319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22.12.2025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429430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5800" y="2211494"/>
            <a:ext cx="4754880" cy="3840480"/>
          </a:xfrm>
          <a:solidFill>
            <a:schemeClr val="tx2">
              <a:lumMod val="60000"/>
              <a:lumOff val="40000"/>
            </a:schemeClr>
          </a:solidFill>
        </p:spPr>
        <p:txBody>
          <a:bodyPr tIns="365760" anchor="t"/>
          <a:lstStyle>
            <a:lvl1pPr marL="0" indent="0" algn="ctr">
              <a:buNone/>
              <a:defRPr sz="320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85351" y="2150621"/>
            <a:ext cx="2560320" cy="3429000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22.12.2025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160159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62" y="176109"/>
            <a:ext cx="9141714" cy="16459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019" y="284176"/>
            <a:ext cx="7772400" cy="15087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019" y="2011680"/>
            <a:ext cx="7772400" cy="42062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557" y="6422855"/>
            <a:ext cx="2595043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fld id="{66221E02-25CB-4963-84BC-0813985E7D90}" type="datetimeFigureOut">
              <a:rPr lang="pl-PL" smtClean="0"/>
              <a:pPr/>
              <a:t>22.12.2025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91000" y="6422855"/>
            <a:ext cx="40606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65139" y="6422855"/>
            <a:ext cx="709698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 b="0">
                <a:solidFill>
                  <a:schemeClr val="tx1"/>
                </a:solidFill>
              </a:defRPr>
            </a:lvl1pPr>
          </a:lstStyle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4570225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4287" r:id="rId1"/>
    <p:sldLayoutId id="2147484288" r:id="rId2"/>
    <p:sldLayoutId id="2147484289" r:id="rId3"/>
    <p:sldLayoutId id="2147484290" r:id="rId4"/>
    <p:sldLayoutId id="2147484291" r:id="rId5"/>
    <p:sldLayoutId id="2147484292" r:id="rId6"/>
    <p:sldLayoutId id="2147484293" r:id="rId7"/>
    <p:sldLayoutId id="2147484294" r:id="rId8"/>
    <p:sldLayoutId id="2147484295" r:id="rId9"/>
    <p:sldLayoutId id="2147484296" r:id="rId10"/>
    <p:sldLayoutId id="2147484297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000" kern="1200" cap="all" baseline="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tx1"/>
        </a:buClr>
        <a:buFont typeface="Wingdings" pitchFamily="2" charset="2"/>
        <a:buChar char="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6400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8686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2846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718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29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8062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upload.wikimedia.org/wikipedia/commons/0/03/POL_gmina_Ropa_COA.svg" TargetMode="Externa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upload.wikimedia.org/wikipedia/commons/0/03/POL_gmina_Ropa_COA.svg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27584" y="1412776"/>
            <a:ext cx="6311672" cy="3168352"/>
          </a:xfrm>
          <a:ln>
            <a:noFill/>
          </a:ln>
          <a:effectLst>
            <a:glow rad="228600">
              <a:schemeClr val="accent2">
                <a:satMod val="175000"/>
                <a:alpha val="4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  <a:reflection blurRad="6350" stA="50000" endA="295" endPos="92000" dist="101600" dir="5400000" sy="-100000" algn="bl" rotWithShape="0"/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>
            <a:normAutofit/>
          </a:bodyPr>
          <a:lstStyle/>
          <a:p>
            <a:pPr algn="ctr"/>
            <a:r>
              <a:rPr lang="pl-PL" sz="3800" b="1" dirty="0">
                <a:solidFill>
                  <a:schemeClr val="tx1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pl-PL" sz="4800" b="1" dirty="0">
                <a:solidFill>
                  <a:schemeClr val="tx1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BUDŻET</a:t>
            </a:r>
            <a:br>
              <a:rPr lang="pl-PL" sz="4800" b="1" dirty="0">
                <a:solidFill>
                  <a:schemeClr val="tx1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4800" b="1" dirty="0">
                <a:solidFill>
                  <a:schemeClr val="tx1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GMINY ROPA </a:t>
            </a:r>
            <a:br>
              <a:rPr lang="pl-PL" sz="4800" b="1" dirty="0">
                <a:solidFill>
                  <a:schemeClr val="tx1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4800" b="1" dirty="0">
                <a:solidFill>
                  <a:schemeClr val="tx1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NA 2026 ROK</a:t>
            </a:r>
            <a:endParaRPr lang="pl-PL" sz="4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8" descr="Plik:POL gmina Ropa COA.sv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56630" y="620688"/>
            <a:ext cx="2247817" cy="252028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spd="slow">
    <p:push dir="u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l-PL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l-PL"/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85B632E9-624C-E58C-267A-7D8B2F2047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-2603089" y="-254257"/>
            <a:ext cx="1435017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l-PL"/>
          </a:p>
        </p:txBody>
      </p:sp>
      <p:sp>
        <p:nvSpPr>
          <p:cNvPr id="10" name="Rectangle 1">
            <a:extLst>
              <a:ext uri="{FF2B5EF4-FFF2-40B4-BE49-F238E27FC236}">
                <a16:creationId xmlns:a16="http://schemas.microsoft.com/office/drawing/2014/main" id="{F7F8D3C0-2029-ECE0-F210-12280233C6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-4586431" y="-635014"/>
            <a:ext cx="18774886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l-PL"/>
          </a:p>
        </p:txBody>
      </p:sp>
      <p:sp>
        <p:nvSpPr>
          <p:cNvPr id="14" name="Rectangle 1">
            <a:extLst>
              <a:ext uri="{FF2B5EF4-FFF2-40B4-BE49-F238E27FC236}">
                <a16:creationId xmlns:a16="http://schemas.microsoft.com/office/drawing/2014/main" id="{8E53AAED-7A35-ABAE-808B-036078A54A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-9128292" y="-272080"/>
            <a:ext cx="27616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l-PL"/>
          </a:p>
        </p:txBody>
      </p:sp>
      <p:graphicFrame>
        <p:nvGraphicFramePr>
          <p:cNvPr id="17" name="Symbol zastępczy zawartości 16">
            <a:extLst>
              <a:ext uri="{FF2B5EF4-FFF2-40B4-BE49-F238E27FC236}">
                <a16:creationId xmlns:a16="http://schemas.microsoft.com/office/drawing/2014/main" id="{6D7D514D-A375-F98F-B9AE-AA47D238E5A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39845689"/>
              </p:ext>
            </p:extLst>
          </p:nvPr>
        </p:nvGraphicFramePr>
        <p:xfrm>
          <a:off x="53750" y="1088930"/>
          <a:ext cx="9036497" cy="534432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75531">
                  <a:extLst>
                    <a:ext uri="{9D8B030D-6E8A-4147-A177-3AD203B41FA5}">
                      <a16:colId xmlns:a16="http://schemas.microsoft.com/office/drawing/2014/main" val="2540267825"/>
                    </a:ext>
                  </a:extLst>
                </a:gridCol>
                <a:gridCol w="944142">
                  <a:extLst>
                    <a:ext uri="{9D8B030D-6E8A-4147-A177-3AD203B41FA5}">
                      <a16:colId xmlns:a16="http://schemas.microsoft.com/office/drawing/2014/main" val="95591715"/>
                    </a:ext>
                  </a:extLst>
                </a:gridCol>
                <a:gridCol w="3610189">
                  <a:extLst>
                    <a:ext uri="{9D8B030D-6E8A-4147-A177-3AD203B41FA5}">
                      <a16:colId xmlns:a16="http://schemas.microsoft.com/office/drawing/2014/main" val="597154973"/>
                    </a:ext>
                  </a:extLst>
                </a:gridCol>
                <a:gridCol w="1067422">
                  <a:extLst>
                    <a:ext uri="{9D8B030D-6E8A-4147-A177-3AD203B41FA5}">
                      <a16:colId xmlns:a16="http://schemas.microsoft.com/office/drawing/2014/main" val="233806382"/>
                    </a:ext>
                  </a:extLst>
                </a:gridCol>
                <a:gridCol w="1209744">
                  <a:extLst>
                    <a:ext uri="{9D8B030D-6E8A-4147-A177-3AD203B41FA5}">
                      <a16:colId xmlns:a16="http://schemas.microsoft.com/office/drawing/2014/main" val="3855934001"/>
                    </a:ext>
                  </a:extLst>
                </a:gridCol>
                <a:gridCol w="1529469">
                  <a:extLst>
                    <a:ext uri="{9D8B030D-6E8A-4147-A177-3AD203B41FA5}">
                      <a16:colId xmlns:a16="http://schemas.microsoft.com/office/drawing/2014/main" val="2944520219"/>
                    </a:ext>
                  </a:extLst>
                </a:gridCol>
              </a:tblGrid>
              <a:tr h="75441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6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Dział</a:t>
                      </a:r>
                      <a:endParaRPr lang="pl-PL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6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Rozdział</a:t>
                      </a:r>
                      <a:endParaRPr lang="pl-PL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6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Nazwa zadania</a:t>
                      </a:r>
                      <a:endParaRPr lang="pl-PL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6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Plan</a:t>
                      </a:r>
                      <a:endParaRPr lang="pl-PL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6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Środki Gminy</a:t>
                      </a:r>
                      <a:endParaRPr lang="pl-PL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6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Polski Ład, UE, </a:t>
                      </a:r>
                      <a:r>
                        <a:rPr lang="pl-PL" sz="16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Urz.Marsz</a:t>
                      </a:r>
                      <a:r>
                        <a:rPr lang="pl-PL" sz="16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  <a:endParaRPr lang="pl-PL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18443610"/>
                  </a:ext>
                </a:extLst>
              </a:tr>
              <a:tr h="46972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3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010</a:t>
                      </a:r>
                      <a:endParaRPr lang="pl-PL" sz="13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3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01043</a:t>
                      </a:r>
                      <a:endParaRPr lang="pl-PL" sz="13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3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Budowa sieci wodociągowej i kanalizacyjnej na terenie Gminy Ropa</a:t>
                      </a:r>
                      <a:endParaRPr lang="pl-PL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3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1.095.125,13</a:t>
                      </a:r>
                      <a:endParaRPr lang="pl-PL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3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95.125,13</a:t>
                      </a:r>
                      <a:endParaRPr lang="pl-PL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3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1.000.000,00</a:t>
                      </a:r>
                      <a:endParaRPr lang="pl-PL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01217064"/>
                  </a:ext>
                </a:extLst>
              </a:tr>
              <a:tr h="48100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3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010</a:t>
                      </a:r>
                      <a:endParaRPr lang="pl-PL" sz="13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3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01044</a:t>
                      </a:r>
                      <a:endParaRPr lang="pl-PL" sz="13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3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Budowa sieci wodociągowej i kanalizacyjnej na terenie Gminy Ropa</a:t>
                      </a:r>
                      <a:endParaRPr lang="pl-PL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3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1.793.625,12</a:t>
                      </a:r>
                      <a:endParaRPr lang="pl-PL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3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88.975,12</a:t>
                      </a:r>
                      <a:endParaRPr lang="pl-PL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3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1.704.650,00</a:t>
                      </a:r>
                      <a:endParaRPr lang="pl-PL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08761655"/>
                  </a:ext>
                </a:extLst>
              </a:tr>
              <a:tr h="37181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3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010</a:t>
                      </a:r>
                      <a:endParaRPr lang="pl-PL" sz="13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3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01044</a:t>
                      </a:r>
                      <a:endParaRPr lang="pl-PL" sz="13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3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Dotacja- przydomowe oczyszczalnie ścieków</a:t>
                      </a:r>
                      <a:endParaRPr lang="pl-PL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3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3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50.000,00</a:t>
                      </a:r>
                      <a:endParaRPr lang="pl-PL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3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50.000,00</a:t>
                      </a:r>
                      <a:endParaRPr lang="pl-PL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3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0,00</a:t>
                      </a:r>
                      <a:endParaRPr lang="pl-PL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81975953"/>
                  </a:ext>
                </a:extLst>
              </a:tr>
              <a:tr h="18227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3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600</a:t>
                      </a:r>
                      <a:endParaRPr lang="pl-PL" sz="13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3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60016</a:t>
                      </a:r>
                      <a:endParaRPr lang="pl-PL" sz="13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3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Budowa i modernizacja infrastruktury drogowej na terenie Gminy Ropa</a:t>
                      </a:r>
                      <a:endParaRPr lang="pl-PL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3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1.723.420,42</a:t>
                      </a:r>
                      <a:endParaRPr lang="pl-PL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100.421,02</a:t>
                      </a:r>
                      <a:endParaRPr lang="pl-PL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3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1.622.999,40</a:t>
                      </a:r>
                      <a:endParaRPr lang="pl-PL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83748020"/>
                  </a:ext>
                </a:extLst>
              </a:tr>
              <a:tr h="37298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300" b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700</a:t>
                      </a:r>
                      <a:endParaRPr lang="pl-PL" sz="1300" b="1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3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70005</a:t>
                      </a:r>
                      <a:endParaRPr lang="pl-PL" sz="13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30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Nabycie gruntu pod inwestycje gminne</a:t>
                      </a:r>
                      <a:endParaRPr lang="pl-PL" sz="1300" i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800.000,00</a:t>
                      </a:r>
                      <a:endParaRPr lang="pl-PL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3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800.000,00</a:t>
                      </a:r>
                      <a:endParaRPr lang="pl-PL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0,00</a:t>
                      </a:r>
                      <a:endParaRPr lang="pl-PL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56465865"/>
                  </a:ext>
                </a:extLst>
              </a:tr>
              <a:tr h="37298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3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700</a:t>
                      </a:r>
                      <a:endParaRPr lang="pl-PL" sz="13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3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70005</a:t>
                      </a:r>
                      <a:endParaRPr lang="pl-PL" sz="13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30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Budowa toalety publicznej na terenie stanicy wodnej w Klimkówce</a:t>
                      </a:r>
                      <a:endParaRPr lang="pl-PL" sz="1300" i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563.000,00</a:t>
                      </a:r>
                      <a:endParaRPr lang="pl-PL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3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563.000,00</a:t>
                      </a:r>
                      <a:endParaRPr lang="pl-PL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0,00</a:t>
                      </a:r>
                      <a:endParaRPr lang="pl-PL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50657153"/>
                  </a:ext>
                </a:extLst>
              </a:tr>
              <a:tr h="56369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3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710</a:t>
                      </a:r>
                      <a:endParaRPr lang="pl-PL" sz="13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3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71035</a:t>
                      </a:r>
                      <a:endParaRPr lang="pl-PL" sz="13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30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Budowa kaplicy cmentarnej na cmentarzu komunalnym w Łosiu</a:t>
                      </a:r>
                      <a:endParaRPr lang="pl-PL" sz="1300" i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1.100.000,00</a:t>
                      </a:r>
                      <a:endParaRPr lang="pl-PL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1.100.000,00</a:t>
                      </a:r>
                      <a:endParaRPr lang="pl-PL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0,00</a:t>
                      </a:r>
                      <a:endParaRPr lang="pl-PL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8471985"/>
                  </a:ext>
                </a:extLst>
              </a:tr>
              <a:tr h="45311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3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754</a:t>
                      </a:r>
                      <a:endParaRPr lang="pl-PL" sz="13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3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75412</a:t>
                      </a:r>
                      <a:endParaRPr lang="pl-PL" sz="13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3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Modernizacja energetyczna budynku OSP w Łosiu</a:t>
                      </a:r>
                      <a:endParaRPr lang="pl-PL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385.213,90</a:t>
                      </a:r>
                      <a:endParaRPr lang="pl-PL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pl-PL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385.213,90</a:t>
                      </a:r>
                      <a:endParaRPr lang="pl-PL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06966285"/>
                  </a:ext>
                </a:extLst>
              </a:tr>
              <a:tr h="49456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3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754</a:t>
                      </a:r>
                      <a:endParaRPr lang="pl-PL" sz="13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3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75412</a:t>
                      </a:r>
                      <a:endParaRPr lang="pl-PL" sz="13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3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Modernizacja energetyczna budynku OSP w Klimkówce</a:t>
                      </a:r>
                      <a:endParaRPr lang="pl-PL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71.014,00</a:t>
                      </a:r>
                      <a:endParaRPr lang="pl-PL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7.546,00</a:t>
                      </a:r>
                      <a:endParaRPr lang="pl-PL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63.468,00</a:t>
                      </a:r>
                      <a:endParaRPr lang="pl-PL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79875631"/>
                  </a:ext>
                </a:extLst>
              </a:tr>
              <a:tr h="4101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3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750</a:t>
                      </a:r>
                      <a:endParaRPr lang="pl-PL" sz="13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3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75023</a:t>
                      </a:r>
                      <a:endParaRPr lang="pl-PL" sz="13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3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Zwiększenie poziomu </a:t>
                      </a:r>
                      <a:r>
                        <a:rPr lang="pl-PL" sz="13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cyberbezpieczenstwa</a:t>
                      </a:r>
                      <a:r>
                        <a:rPr lang="pl-PL" sz="13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w Gminie Ropa wraz z podległymi jednostkami</a:t>
                      </a:r>
                      <a:endParaRPr lang="pl-PL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304.734,96</a:t>
                      </a:r>
                      <a:endParaRPr lang="pl-PL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pl-PL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304.734,96</a:t>
                      </a:r>
                      <a:endParaRPr lang="pl-PL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98286168"/>
                  </a:ext>
                </a:extLst>
              </a:tr>
            </a:tbl>
          </a:graphicData>
        </a:graphic>
      </p:graphicFrame>
      <p:sp>
        <p:nvSpPr>
          <p:cNvPr id="18" name="Prostokąt 17">
            <a:extLst>
              <a:ext uri="{FF2B5EF4-FFF2-40B4-BE49-F238E27FC236}">
                <a16:creationId xmlns:a16="http://schemas.microsoft.com/office/drawing/2014/main" id="{F35AD435-1B56-3463-CB6D-F4976A86B96D}"/>
              </a:ext>
            </a:extLst>
          </p:cNvPr>
          <p:cNvSpPr/>
          <p:nvPr/>
        </p:nvSpPr>
        <p:spPr>
          <a:xfrm>
            <a:off x="1331640" y="424744"/>
            <a:ext cx="6768752" cy="470000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pl-PL" sz="24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ZADANIA</a:t>
            </a:r>
            <a:r>
              <a:rPr lang="pl-PL" sz="24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l-PL" sz="24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INWESTYCYJNE NA 2026 ROK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>
        <p14:flash/>
      </p:transition>
    </mc:Choice>
    <mc:Fallback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id="{F61BFD01-E4EE-8171-1AE2-DB659F7325C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0149852"/>
              </p:ext>
            </p:extLst>
          </p:nvPr>
        </p:nvGraphicFramePr>
        <p:xfrm>
          <a:off x="144322" y="1628799"/>
          <a:ext cx="8863633" cy="481207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11979">
                  <a:extLst>
                    <a:ext uri="{9D8B030D-6E8A-4147-A177-3AD203B41FA5}">
                      <a16:colId xmlns:a16="http://schemas.microsoft.com/office/drawing/2014/main" val="796080298"/>
                    </a:ext>
                  </a:extLst>
                </a:gridCol>
                <a:gridCol w="854374">
                  <a:extLst>
                    <a:ext uri="{9D8B030D-6E8A-4147-A177-3AD203B41FA5}">
                      <a16:colId xmlns:a16="http://schemas.microsoft.com/office/drawing/2014/main" val="1239677121"/>
                    </a:ext>
                  </a:extLst>
                </a:gridCol>
                <a:gridCol w="3132706">
                  <a:extLst>
                    <a:ext uri="{9D8B030D-6E8A-4147-A177-3AD203B41FA5}">
                      <a16:colId xmlns:a16="http://schemas.microsoft.com/office/drawing/2014/main" val="4103268828"/>
                    </a:ext>
                  </a:extLst>
                </a:gridCol>
                <a:gridCol w="1423957">
                  <a:extLst>
                    <a:ext uri="{9D8B030D-6E8A-4147-A177-3AD203B41FA5}">
                      <a16:colId xmlns:a16="http://schemas.microsoft.com/office/drawing/2014/main" val="2273786893"/>
                    </a:ext>
                  </a:extLst>
                </a:gridCol>
                <a:gridCol w="1210364">
                  <a:extLst>
                    <a:ext uri="{9D8B030D-6E8A-4147-A177-3AD203B41FA5}">
                      <a16:colId xmlns:a16="http://schemas.microsoft.com/office/drawing/2014/main" val="3074823326"/>
                    </a:ext>
                  </a:extLst>
                </a:gridCol>
                <a:gridCol w="1530253">
                  <a:extLst>
                    <a:ext uri="{9D8B030D-6E8A-4147-A177-3AD203B41FA5}">
                      <a16:colId xmlns:a16="http://schemas.microsoft.com/office/drawing/2014/main" val="311865741"/>
                    </a:ext>
                  </a:extLst>
                </a:gridCol>
              </a:tblGrid>
              <a:tr h="60794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4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801</a:t>
                      </a:r>
                      <a:endParaRPr lang="pl-PL" sz="14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400" b="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80104</a:t>
                      </a:r>
                      <a:endParaRPr lang="pl-PL" sz="1400" b="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400" b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Zakup i montaż pieca konwekcyjno- parowego w kuchni</a:t>
                      </a:r>
                      <a:endParaRPr lang="pl-PL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400" b="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17.100,00</a:t>
                      </a:r>
                      <a:endParaRPr lang="pl-PL" sz="1400" b="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400" b="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17.100,00</a:t>
                      </a:r>
                      <a:endParaRPr lang="pl-PL" sz="1400" b="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400" b="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0,00</a:t>
                      </a:r>
                      <a:endParaRPr lang="pl-PL" sz="1400" b="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69269458"/>
                  </a:ext>
                </a:extLst>
              </a:tr>
              <a:tr h="78199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4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801</a:t>
                      </a:r>
                      <a:endParaRPr lang="pl-PL" sz="14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80195</a:t>
                      </a:r>
                      <a:endParaRPr lang="pl-PL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4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Budowa placu rekreacyjnego i placu zabaw w Ropie</a:t>
                      </a:r>
                      <a:endParaRPr lang="pl-PL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635.000,00</a:t>
                      </a:r>
                      <a:endParaRPr lang="pl-PL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635.000,00</a:t>
                      </a:r>
                      <a:endParaRPr lang="pl-PL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0,00</a:t>
                      </a:r>
                      <a:endParaRPr lang="pl-PL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99891037"/>
                  </a:ext>
                </a:extLst>
              </a:tr>
              <a:tr h="47832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4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900</a:t>
                      </a:r>
                      <a:endParaRPr lang="pl-PL" sz="14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90001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400" i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Rozbudowa kanalizacji sanitarnej</a:t>
                      </a:r>
                      <a:endParaRPr lang="pl-PL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150.000,00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150.000,00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0,00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1119909"/>
                  </a:ext>
                </a:extLst>
              </a:tr>
              <a:tr h="120490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4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900</a:t>
                      </a:r>
                      <a:endParaRPr lang="pl-PL" sz="14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90015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400" i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Modernizacja oświetlenia zewnętrznego, polegająca na wymianie opraw na energooszczędne oraz przystosowanie do zdalnego sterowania oświetleniem</a:t>
                      </a:r>
                      <a:endParaRPr lang="pl-PL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456.268,50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95.681,70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360.586,80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12196972"/>
                  </a:ext>
                </a:extLst>
              </a:tr>
              <a:tr h="45183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4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926</a:t>
                      </a:r>
                      <a:endParaRPr lang="pl-PL" sz="14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92601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4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Budowa boiska sportowego w Ropie</a:t>
                      </a:r>
                      <a:endParaRPr lang="pl-PL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2.197.277,69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1.364.339,69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832.938,00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89479611"/>
                  </a:ext>
                </a:extLst>
              </a:tr>
              <a:tr h="77609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4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926</a:t>
                      </a:r>
                      <a:endParaRPr lang="pl-PL" sz="14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92601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4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Budowa Hali Sportowej przy Zespole Szkolno- Przedszkolnym w Łosiu</a:t>
                      </a:r>
                      <a:endParaRPr lang="pl-PL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2.106.888,00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44.710,80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2.062.177,20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74669182"/>
                  </a:ext>
                </a:extLst>
              </a:tr>
              <a:tr h="51097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4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4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pl-PL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400" b="1" i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Razem</a:t>
                      </a:r>
                      <a:endParaRPr lang="pl-PL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4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13.611.667,72</a:t>
                      </a:r>
                      <a:endParaRPr lang="pl-PL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4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5.274.899,46</a:t>
                      </a:r>
                      <a:endParaRPr lang="pl-PL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4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8.336.768,26</a:t>
                      </a:r>
                      <a:endParaRPr lang="pl-PL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60541489"/>
                  </a:ext>
                </a:extLst>
              </a:tr>
            </a:tbl>
          </a:graphicData>
        </a:graphic>
      </p:graphicFrame>
      <p:graphicFrame>
        <p:nvGraphicFramePr>
          <p:cNvPr id="4" name="Tabela 3">
            <a:extLst>
              <a:ext uri="{FF2B5EF4-FFF2-40B4-BE49-F238E27FC236}">
                <a16:creationId xmlns:a16="http://schemas.microsoft.com/office/drawing/2014/main" id="{0D472750-C6F5-2D78-CB2C-C8AE6ACD1EF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2754124"/>
              </p:ext>
            </p:extLst>
          </p:nvPr>
        </p:nvGraphicFramePr>
        <p:xfrm>
          <a:off x="140183" y="476672"/>
          <a:ext cx="8863634" cy="115212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20079">
                  <a:extLst>
                    <a:ext uri="{9D8B030D-6E8A-4147-A177-3AD203B41FA5}">
                      <a16:colId xmlns:a16="http://schemas.microsoft.com/office/drawing/2014/main" val="3881211200"/>
                    </a:ext>
                  </a:extLst>
                </a:gridCol>
                <a:gridCol w="868611">
                  <a:extLst>
                    <a:ext uri="{9D8B030D-6E8A-4147-A177-3AD203B41FA5}">
                      <a16:colId xmlns:a16="http://schemas.microsoft.com/office/drawing/2014/main" val="3537363494"/>
                    </a:ext>
                  </a:extLst>
                </a:gridCol>
                <a:gridCol w="3163837">
                  <a:extLst>
                    <a:ext uri="{9D8B030D-6E8A-4147-A177-3AD203B41FA5}">
                      <a16:colId xmlns:a16="http://schemas.microsoft.com/office/drawing/2014/main" val="296505399"/>
                    </a:ext>
                  </a:extLst>
                </a:gridCol>
                <a:gridCol w="1424294">
                  <a:extLst>
                    <a:ext uri="{9D8B030D-6E8A-4147-A177-3AD203B41FA5}">
                      <a16:colId xmlns:a16="http://schemas.microsoft.com/office/drawing/2014/main" val="676064505"/>
                    </a:ext>
                  </a:extLst>
                </a:gridCol>
                <a:gridCol w="1186602">
                  <a:extLst>
                    <a:ext uri="{9D8B030D-6E8A-4147-A177-3AD203B41FA5}">
                      <a16:colId xmlns:a16="http://schemas.microsoft.com/office/drawing/2014/main" val="1084189130"/>
                    </a:ext>
                  </a:extLst>
                </a:gridCol>
                <a:gridCol w="1500211">
                  <a:extLst>
                    <a:ext uri="{9D8B030D-6E8A-4147-A177-3AD203B41FA5}">
                      <a16:colId xmlns:a16="http://schemas.microsoft.com/office/drawing/2014/main" val="2932252180"/>
                    </a:ext>
                  </a:extLst>
                </a:gridCol>
              </a:tblGrid>
              <a:tr h="115212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3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801</a:t>
                      </a:r>
                      <a:endParaRPr lang="pl-PL" sz="13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300" b="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80101</a:t>
                      </a:r>
                      <a:endParaRPr lang="pl-PL" sz="1300" b="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300" b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Termomodernizacja budynków użyteczności publicznej Gmin Ziemi Gorlickiej – termomodernizacja budynku Zespołu Szkolno- Przedszkolnego w Łosiu</a:t>
                      </a:r>
                      <a:endParaRPr lang="pl-PL" sz="13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300" b="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163.000,00</a:t>
                      </a:r>
                      <a:endParaRPr lang="pl-PL" sz="1300" b="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300" b="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163.000,00</a:t>
                      </a:r>
                      <a:endParaRPr lang="pl-PL" sz="1300" b="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300" b="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0,00</a:t>
                      </a:r>
                      <a:endParaRPr lang="pl-PL" sz="1300" b="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017456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10684597"/>
      </p:ext>
    </p:extLst>
  </p:cSld>
  <p:clrMapOvr>
    <a:masterClrMapping/>
  </p:clrMapOvr>
  <p:transition spd="slow">
    <p:push dir="u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183880" cy="576064"/>
          </a:xfrm>
        </p:spPr>
        <p:txBody>
          <a:bodyPr>
            <a:noAutofit/>
          </a:bodyPr>
          <a:lstStyle/>
          <a:p>
            <a:pPr algn="ctr"/>
            <a:r>
              <a:rPr lang="pl-PL" sz="1600" dirty="0"/>
              <a:t>STRUKTURA PLANOWANYCH </a:t>
            </a:r>
            <a:br>
              <a:rPr lang="pl-PL" sz="1600" dirty="0"/>
            </a:br>
            <a:r>
              <a:rPr lang="pl-PL" sz="1600" dirty="0"/>
              <a:t>W </a:t>
            </a:r>
            <a:r>
              <a:rPr lang="pl-PL" sz="1600" dirty="0">
                <a:latin typeface="Arial" panose="020B0604020202020204" pitchFamily="34" charset="0"/>
                <a:cs typeface="Arial" panose="020B0604020202020204" pitchFamily="34" charset="0"/>
              </a:rPr>
              <a:t>2026</a:t>
            </a:r>
            <a:r>
              <a:rPr lang="pl-PL" sz="1600" dirty="0"/>
              <a:t> ROKU WYDATKÓW WG DZIAŁÓW KLASYFIKACJI BUDŻETOWEJ</a:t>
            </a:r>
          </a:p>
        </p:txBody>
      </p:sp>
      <p:graphicFrame>
        <p:nvGraphicFramePr>
          <p:cNvPr id="6" name="Symbol zastępczy zawartości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42372869"/>
              </p:ext>
            </p:extLst>
          </p:nvPr>
        </p:nvGraphicFramePr>
        <p:xfrm>
          <a:off x="0" y="894525"/>
          <a:ext cx="9144000" cy="57937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fallOver"/>
      </p:transition>
    </mc:Choice>
    <mc:Fallback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4A5FF30-AB43-749E-7413-7621E4C6CD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/>
              <a:t>Dziękuję za uwagę!</a:t>
            </a:r>
          </a:p>
        </p:txBody>
      </p:sp>
      <p:pic>
        <p:nvPicPr>
          <p:cNvPr id="4" name="Picture 8">
            <a:hlinkClick r:id="rId2"/>
            <a:extLst>
              <a:ext uri="{FF2B5EF4-FFF2-40B4-BE49-F238E27FC236}">
                <a16:creationId xmlns:a16="http://schemas.microsoft.com/office/drawing/2014/main" id="{86FAD079-A221-F8EB-1118-349774DCF2E3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99792" y="2420888"/>
            <a:ext cx="3528392" cy="381642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89032873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drape"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FF077D85-23D0-D6C6-FA72-20949A3C00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628800"/>
            <a:ext cx="7886700" cy="3457307"/>
          </a:xfrm>
        </p:spPr>
        <p:txBody>
          <a:bodyPr>
            <a:normAutofit lnSpcReduction="10000"/>
          </a:bodyPr>
          <a:lstStyle/>
          <a:p>
            <a:pPr lvl="1"/>
            <a:r>
              <a:rPr lang="pl-PL" sz="2400" b="1" dirty="0">
                <a:solidFill>
                  <a:schemeClr val="tx1"/>
                </a:solidFill>
              </a:rPr>
              <a:t>Projekt budżetu Gminy Ropa na 2026 rok sporządzono zgodnie z Ustawą o finansach publicznych oraz Ustawą o samorządzie gminnym.</a:t>
            </a:r>
          </a:p>
          <a:p>
            <a:pPr lvl="1"/>
            <a:r>
              <a:rPr lang="pl-PL" sz="2400" b="1" dirty="0">
                <a:solidFill>
                  <a:schemeClr val="tx1"/>
                </a:solidFill>
              </a:rPr>
              <a:t>Procedura obejmuje:</a:t>
            </a:r>
          </a:p>
          <a:p>
            <a:pPr lvl="2"/>
            <a:r>
              <a:rPr lang="pl-PL" sz="2400" b="1" dirty="0">
                <a:solidFill>
                  <a:schemeClr val="tx1"/>
                </a:solidFill>
              </a:rPr>
              <a:t>- Przygotowanie założeń przez Wójta Gminy.</a:t>
            </a:r>
          </a:p>
          <a:p>
            <a:pPr lvl="2"/>
            <a:r>
              <a:rPr lang="pl-PL" sz="2400" b="1" dirty="0">
                <a:solidFill>
                  <a:schemeClr val="tx1"/>
                </a:solidFill>
              </a:rPr>
              <a:t>- Przekazanie projektu do Regionalnej Izby Obrachunkowej (RIO) w celu zaopiniowania.</a:t>
            </a:r>
          </a:p>
          <a:p>
            <a:pPr lvl="2"/>
            <a:r>
              <a:rPr lang="pl-PL" sz="2400" b="1" dirty="0">
                <a:solidFill>
                  <a:schemeClr val="tx1"/>
                </a:solidFill>
              </a:rPr>
              <a:t>- Przedłożenie projektu Radzie Gminy Ropa do 15 listopada roku poprzedzającego rok budżetowy.</a:t>
            </a:r>
          </a:p>
          <a:p>
            <a:pPr lvl="2"/>
            <a:r>
              <a:rPr lang="pl-PL" sz="2400" b="1" dirty="0">
                <a:solidFill>
                  <a:schemeClr val="tx1"/>
                </a:solidFill>
              </a:rPr>
              <a:t>- Uchwalenie budżetu przez Radę Gminy.</a:t>
            </a:r>
          </a:p>
          <a:p>
            <a:endParaRPr lang="pl-PL" dirty="0"/>
          </a:p>
        </p:txBody>
      </p:sp>
      <p:sp>
        <p:nvSpPr>
          <p:cNvPr id="7" name="Tytuł 6">
            <a:extLst>
              <a:ext uri="{FF2B5EF4-FFF2-40B4-BE49-F238E27FC236}">
                <a16:creationId xmlns:a16="http://schemas.microsoft.com/office/drawing/2014/main" id="{687CC8C7-125A-FA7B-72F2-88B44B453A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4893" y="476672"/>
            <a:ext cx="7886700" cy="864097"/>
          </a:xfrm>
        </p:spPr>
        <p:txBody>
          <a:bodyPr/>
          <a:lstStyle/>
          <a:p>
            <a:r>
              <a:rPr lang="pl-PL" sz="2000" b="1" dirty="0">
                <a:solidFill>
                  <a:schemeClr val="tx1"/>
                </a:solidFill>
              </a:rPr>
              <a:t> Podstawy Prawne i Procedura</a:t>
            </a:r>
            <a:br>
              <a:rPr lang="pl-PL" sz="2000" dirty="0"/>
            </a:br>
            <a:endParaRPr lang="pl-PL" sz="2000" dirty="0"/>
          </a:p>
        </p:txBody>
      </p:sp>
    </p:spTree>
    <p:extLst>
      <p:ext uri="{BB962C8B-B14F-4D97-AF65-F5344CB8AC3E}">
        <p14:creationId xmlns:p14="http://schemas.microsoft.com/office/powerpoint/2010/main" val="3822073239"/>
      </p:ext>
    </p:extLst>
  </p:cSld>
  <p:clrMapOvr>
    <a:masterClrMapping/>
  </p:clrMapOvr>
  <p:transition spd="slow">
    <p:wip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le tekstowe 2">
            <a:extLst>
              <a:ext uri="{FF2B5EF4-FFF2-40B4-BE49-F238E27FC236}">
                <a16:creationId xmlns:a16="http://schemas.microsoft.com/office/drawing/2014/main" id="{B0793A1D-B0BE-1C67-7429-44F4B0327F57}"/>
              </a:ext>
            </a:extLst>
          </p:cNvPr>
          <p:cNvSpPr txBox="1"/>
          <p:nvPr/>
        </p:nvSpPr>
        <p:spPr>
          <a:xfrm>
            <a:off x="323528" y="332656"/>
            <a:ext cx="7776864" cy="450976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pl-PL" sz="4400" b="1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BUDŻET GMINY ROPA </a:t>
            </a:r>
            <a:br>
              <a:rPr lang="pl-PL" sz="4400" b="1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l-PL" sz="4400" b="1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 2026 ROK</a:t>
            </a:r>
          </a:p>
          <a:p>
            <a:pPr marL="342900" lvl="0" indent="-342900">
              <a:lnSpc>
                <a:spcPct val="107000"/>
              </a:lnSpc>
              <a:buFont typeface="Wingdings" panose="05000000000000000000" pitchFamily="2" charset="2"/>
              <a:buChar char=""/>
            </a:pPr>
            <a:r>
              <a:rPr lang="pl-PL" sz="4400" b="1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DOCHODY – 50.823.918,33 ZŁ</a:t>
            </a:r>
            <a:endParaRPr lang="pl-PL" sz="4400" kern="1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Wingdings" panose="05000000000000000000" pitchFamily="2" charset="2"/>
              <a:buChar char=""/>
            </a:pPr>
            <a:r>
              <a:rPr lang="pl-PL" sz="4400" b="1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WYDATKI- </a:t>
            </a:r>
            <a:r>
              <a:rPr lang="pl-PL" sz="4400" b="1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52.359.236,01</a:t>
            </a:r>
            <a:r>
              <a:rPr lang="pl-PL" sz="4400" b="1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ZŁ</a:t>
            </a:r>
            <a:endParaRPr lang="pl-PL" sz="4400" kern="1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Wingdings" panose="05000000000000000000" pitchFamily="2" charset="2"/>
              <a:buChar char=""/>
            </a:pPr>
            <a:r>
              <a:rPr lang="pl-PL" sz="4400" b="1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PRZYCHODY – </a:t>
            </a:r>
            <a:r>
              <a:rPr lang="pl-PL" sz="4400" b="1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1.747.717,68</a:t>
            </a:r>
            <a:r>
              <a:rPr lang="pl-PL" sz="4400" b="1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ZŁ</a:t>
            </a:r>
            <a:endParaRPr lang="pl-PL" sz="4400" kern="1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"/>
            </a:pPr>
            <a:r>
              <a:rPr lang="pl-PL" sz="4400" b="1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ROZCHODY – 212.400,00 ZŁ</a:t>
            </a:r>
            <a:endParaRPr lang="pl-PL" sz="4400" kern="1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94861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08912" cy="360040"/>
          </a:xfr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/>
          </a:bodyPr>
          <a:lstStyle/>
          <a:p>
            <a:pPr algn="ctr"/>
            <a:r>
              <a:rPr lang="pl-PL" sz="1800" b="1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BUDŻET GMINY ROPA NA 2026 ROK</a:t>
            </a:r>
          </a:p>
        </p:txBody>
      </p:sp>
      <p:graphicFrame>
        <p:nvGraphicFramePr>
          <p:cNvPr id="5" name="Symbol zastępczy zawartości 4">
            <a:extLst>
              <a:ext uri="{FF2B5EF4-FFF2-40B4-BE49-F238E27FC236}">
                <a16:creationId xmlns:a16="http://schemas.microsoft.com/office/drawing/2014/main" id="{F68AEF99-2317-5FF7-9A3C-23606B9FD81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99829841"/>
              </p:ext>
            </p:extLst>
          </p:nvPr>
        </p:nvGraphicFramePr>
        <p:xfrm>
          <a:off x="107504" y="548680"/>
          <a:ext cx="8928992" cy="635778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40404">
                  <a:extLst>
                    <a:ext uri="{9D8B030D-6E8A-4147-A177-3AD203B41FA5}">
                      <a16:colId xmlns:a16="http://schemas.microsoft.com/office/drawing/2014/main" val="450078312"/>
                    </a:ext>
                  </a:extLst>
                </a:gridCol>
                <a:gridCol w="6548428">
                  <a:extLst>
                    <a:ext uri="{9D8B030D-6E8A-4147-A177-3AD203B41FA5}">
                      <a16:colId xmlns:a16="http://schemas.microsoft.com/office/drawing/2014/main" val="130997987"/>
                    </a:ext>
                  </a:extLst>
                </a:gridCol>
                <a:gridCol w="1440160">
                  <a:extLst>
                    <a:ext uri="{9D8B030D-6E8A-4147-A177-3AD203B41FA5}">
                      <a16:colId xmlns:a16="http://schemas.microsoft.com/office/drawing/2014/main" val="3074849941"/>
                    </a:ext>
                  </a:extLst>
                </a:gridCol>
              </a:tblGrid>
              <a:tr h="231591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pl-PL" sz="16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</a:t>
                      </a:r>
                      <a:endParaRPr lang="pl-PL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pl-PL" sz="16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DOCHODY OGÓŁEM:</a:t>
                      </a:r>
                      <a:endParaRPr lang="pl-PL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pl-PL" sz="16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50.823.918,33</a:t>
                      </a:r>
                      <a:endParaRPr lang="pl-PL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2206913838"/>
                  </a:ext>
                </a:extLst>
              </a:tr>
              <a:tr h="231591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pl-PL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1.1</a:t>
                      </a:r>
                      <a:endParaRPr lang="pl-PL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pl-PL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Dochody bieżące</a:t>
                      </a:r>
                      <a:endParaRPr lang="pl-PL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pl-PL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42.582.720,13</a:t>
                      </a:r>
                      <a:endParaRPr lang="pl-PL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val="4088453419"/>
                  </a:ext>
                </a:extLst>
              </a:tr>
              <a:tr h="231591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pl-PL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1.2</a:t>
                      </a:r>
                      <a:endParaRPr lang="pl-PL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pl-PL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Dochody majątkowe</a:t>
                      </a:r>
                      <a:endParaRPr lang="pl-PL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pl-PL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8.241.198,20</a:t>
                      </a:r>
                      <a:endParaRPr lang="pl-PL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val="1053676728"/>
                  </a:ext>
                </a:extLst>
              </a:tr>
              <a:tr h="231591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pl-PL" sz="16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2.</a:t>
                      </a:r>
                      <a:endParaRPr lang="pl-PL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pl-PL" sz="16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WYDATKI OGÓŁEM:</a:t>
                      </a:r>
                      <a:endParaRPr lang="pl-PL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pl-PL" sz="16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52.359.236,01</a:t>
                      </a:r>
                      <a:endParaRPr lang="pl-PL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3441104589"/>
                  </a:ext>
                </a:extLst>
              </a:tr>
              <a:tr h="231591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pl-PL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2.1</a:t>
                      </a:r>
                      <a:endParaRPr lang="pl-PL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pl-PL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Wydatki bieżące</a:t>
                      </a:r>
                      <a:endParaRPr lang="pl-PL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pl-PL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38.747.568,29</a:t>
                      </a:r>
                      <a:endParaRPr lang="pl-PL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val="2525943278"/>
                  </a:ext>
                </a:extLst>
              </a:tr>
              <a:tr h="231591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pl-PL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2.2</a:t>
                      </a:r>
                      <a:endParaRPr lang="pl-PL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pl-PL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Wydatki majątkowe</a:t>
                      </a:r>
                      <a:endParaRPr lang="pl-PL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pl-PL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13.611.667,72</a:t>
                      </a:r>
                      <a:endParaRPr lang="pl-PL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val="2044571646"/>
                  </a:ext>
                </a:extLst>
              </a:tr>
              <a:tr h="231591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pl-PL" sz="16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3.</a:t>
                      </a:r>
                      <a:endParaRPr lang="pl-PL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pl-PL" sz="16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WYNIK (1 – 2) DEFICYT</a:t>
                      </a:r>
                      <a:endParaRPr lang="pl-PL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pl-PL" sz="16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-1.535.317,68</a:t>
                      </a:r>
                      <a:endParaRPr lang="pl-PL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2338693067"/>
                  </a:ext>
                </a:extLst>
              </a:tr>
              <a:tr h="231591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pl-PL" sz="16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4.</a:t>
                      </a:r>
                      <a:endParaRPr lang="pl-PL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pl-PL" sz="16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FINANSOWANIE</a:t>
                      </a:r>
                      <a:endParaRPr lang="pl-PL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pl-PL" sz="16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-1.535.317,68</a:t>
                      </a:r>
                      <a:endParaRPr lang="pl-PL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val="2679469453"/>
                  </a:ext>
                </a:extLst>
              </a:tr>
              <a:tr h="231591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pl-PL" sz="16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5.</a:t>
                      </a:r>
                      <a:endParaRPr lang="pl-PL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pl-PL" sz="16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PRZYCHODY BUDŻETU </a:t>
                      </a:r>
                      <a:endParaRPr lang="pl-PL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pl-PL" sz="16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1.747.717,68</a:t>
                      </a:r>
                      <a:endParaRPr lang="pl-PL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3551362978"/>
                  </a:ext>
                </a:extLst>
              </a:tr>
              <a:tr h="231591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pl-PL" sz="16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pl-PL" sz="16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z czego:</a:t>
                      </a:r>
                      <a:endParaRPr lang="pl-PL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l-PL" sz="16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accent1">
                        <a:tint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9147415"/>
                  </a:ext>
                </a:extLst>
              </a:tr>
              <a:tr h="463181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pl-PL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5.1</a:t>
                      </a:r>
                      <a:endParaRPr lang="pl-PL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pl-PL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Przychody z zaciągniętych pożyczek i kredytów na rynku krajowym </a:t>
                      </a:r>
                      <a:br>
                        <a:rPr lang="pl-PL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pl-PL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 § 952) , w tym;</a:t>
                      </a:r>
                      <a:endParaRPr lang="pl-PL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pl-PL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0,00</a:t>
                      </a:r>
                      <a:endParaRPr lang="pl-PL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val="2111489453"/>
                  </a:ext>
                </a:extLst>
              </a:tr>
              <a:tr h="1157953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pl-PL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5.3</a:t>
                      </a:r>
                      <a:endParaRPr lang="pl-PL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pl-PL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Przychody jednostek samorządu terytorialnego z niewykorzystanych środków pieniężnych na rachunku bieżącym budżetu, wynikających z rozliczenia dochodów i wydatków nimi finansowanych związanych ze szczególnymi zasadami wykonywania budżetu określonymi w odrębnych ustawach - § 905</a:t>
                      </a:r>
                      <a:endParaRPr lang="pl-PL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pl-PL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0,00</a:t>
                      </a:r>
                      <a:endParaRPr lang="pl-PL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val="1170451565"/>
                  </a:ext>
                </a:extLst>
              </a:tr>
              <a:tr h="926362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pl-PL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5.4</a:t>
                      </a:r>
                      <a:endParaRPr lang="pl-PL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pl-PL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Przychody jednostek samorządu terytorialnego z wynikających z rozliczenia środków określonych w art. 5 ust. 1 pkt 2 ustawy i dotacji na realizację programu, projektu lub zadania finansowanego z udziałem tych środków - § 906</a:t>
                      </a:r>
                      <a:endParaRPr lang="pl-PL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pl-PL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446.916,07</a:t>
                      </a:r>
                      <a:endParaRPr lang="pl-PL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val="3402728174"/>
                  </a:ext>
                </a:extLst>
              </a:tr>
              <a:tr h="239477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pl-PL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5.5</a:t>
                      </a:r>
                      <a:endParaRPr lang="pl-PL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pl-PL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Wolne środki, o których mowa w art.217 ust.2 pkt 6 ustawy - § 950</a:t>
                      </a:r>
                      <a:endParaRPr lang="pl-PL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pl-PL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0,00</a:t>
                      </a:r>
                      <a:endParaRPr lang="pl-PL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val="2402856601"/>
                  </a:ext>
                </a:extLst>
              </a:tr>
              <a:tr h="231591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pl-PL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5.6</a:t>
                      </a:r>
                      <a:endParaRPr lang="pl-PL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pl-PL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Nadwyżki z lat ubiegłych § 957</a:t>
                      </a:r>
                      <a:endParaRPr lang="pl-PL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pl-PL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1.300.801,61</a:t>
                      </a:r>
                      <a:endParaRPr lang="pl-PL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val="3597183111"/>
                  </a:ext>
                </a:extLst>
              </a:tr>
              <a:tr h="231591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pl-PL" sz="16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6.</a:t>
                      </a:r>
                      <a:endParaRPr lang="pl-PL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pl-PL" sz="16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ROZCHODY BUDŻETU </a:t>
                      </a:r>
                      <a:endParaRPr lang="pl-PL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pl-PL" sz="16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212.400,00</a:t>
                      </a:r>
                      <a:endParaRPr lang="pl-PL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2829146382"/>
                  </a:ext>
                </a:extLst>
              </a:tr>
              <a:tr h="231591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pl-PL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pl-PL" sz="16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z czego:</a:t>
                      </a:r>
                      <a:endParaRPr lang="pl-PL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pl-PL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val="1646241700"/>
                  </a:ext>
                </a:extLst>
              </a:tr>
              <a:tr h="323029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pl-PL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6.1</a:t>
                      </a:r>
                      <a:endParaRPr lang="pl-PL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pl-PL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Spłaty otrzymanych krajowych pożyczek i kredytów (§992)</a:t>
                      </a:r>
                      <a:endParaRPr lang="pl-PL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pl-PL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212.400,00</a:t>
                      </a:r>
                      <a:endParaRPr lang="pl-PL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val="2757044181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99592" y="260648"/>
            <a:ext cx="7200900" cy="1114425"/>
          </a:xfrm>
        </p:spPr>
        <p:txBody>
          <a:bodyPr/>
          <a:lstStyle/>
          <a:p>
            <a:pPr algn="ctr"/>
            <a:r>
              <a:rPr lang="pl-PL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PLANOWANE DOCHODY – ROK 2026</a:t>
            </a:r>
            <a:br>
              <a:rPr lang="pl-PL" dirty="0"/>
            </a:br>
            <a:endParaRPr lang="pl-PL" dirty="0"/>
          </a:p>
        </p:txBody>
      </p:sp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53504226"/>
              </p:ext>
            </p:extLst>
          </p:nvPr>
        </p:nvGraphicFramePr>
        <p:xfrm>
          <a:off x="0" y="764704"/>
          <a:ext cx="9144000" cy="5976661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60410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559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744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0944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4901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Dział</a:t>
                      </a:r>
                      <a:endParaRPr lang="pl-PL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24" marR="40924" marT="0" marB="0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Wyszczególnienie/Rozdział</a:t>
                      </a:r>
                      <a:endParaRPr lang="pl-PL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24" marR="40924" marT="0" marB="0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Projekt planu na 2026 rok</a:t>
                      </a:r>
                      <a:endParaRPr lang="pl-PL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24" marR="40924" marT="0" marB="0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Str.%</a:t>
                      </a:r>
                      <a:endParaRPr lang="pl-PL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24" marR="40924" marT="0" marB="0" anchor="ctr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947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010</a:t>
                      </a:r>
                      <a:endParaRPr lang="pl-PL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24" marR="40924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Rolnictwo i łowiectwo</a:t>
                      </a:r>
                      <a:endParaRPr lang="pl-PL" sz="14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24" marR="40924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2.709.650,00</a:t>
                      </a:r>
                      <a:endParaRPr lang="pl-PL" sz="14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24" marR="40924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5,4</a:t>
                      </a:r>
                      <a:endParaRPr lang="pl-PL" sz="14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24" marR="40924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947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400</a:t>
                      </a:r>
                    </a:p>
                  </a:txBody>
                  <a:tcPr marL="40924" marR="40924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Wytwarzanie i zaopatrywanie w energię elektryczną, gaz i wodę</a:t>
                      </a:r>
                    </a:p>
                  </a:txBody>
                  <a:tcPr marL="40924" marR="40924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193.000,00</a:t>
                      </a:r>
                    </a:p>
                  </a:txBody>
                  <a:tcPr marL="40924" marR="40924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0,4</a:t>
                      </a:r>
                    </a:p>
                  </a:txBody>
                  <a:tcPr marL="40924" marR="40924" marT="0" marB="0" anchor="ctr"/>
                </a:tc>
                <a:extLst>
                  <a:ext uri="{0D108BD9-81ED-4DB2-BD59-A6C34878D82A}">
                    <a16:rowId xmlns:a16="http://schemas.microsoft.com/office/drawing/2014/main" val="4168635967"/>
                  </a:ext>
                </a:extLst>
              </a:tr>
              <a:tr h="24947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600</a:t>
                      </a:r>
                    </a:p>
                  </a:txBody>
                  <a:tcPr marL="40924" marR="40924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Transport i łączność</a:t>
                      </a:r>
                    </a:p>
                  </a:txBody>
                  <a:tcPr marL="40924" marR="40924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1.625.499,40</a:t>
                      </a:r>
                    </a:p>
                  </a:txBody>
                  <a:tcPr marL="40924" marR="40924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3,2</a:t>
                      </a:r>
                    </a:p>
                  </a:txBody>
                  <a:tcPr marL="40924" marR="40924" marT="0" marB="0" anchor="ctr"/>
                </a:tc>
                <a:extLst>
                  <a:ext uri="{0D108BD9-81ED-4DB2-BD59-A6C34878D82A}">
                    <a16:rowId xmlns:a16="http://schemas.microsoft.com/office/drawing/2014/main" val="1998703172"/>
                  </a:ext>
                </a:extLst>
              </a:tr>
              <a:tr h="24947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700</a:t>
                      </a:r>
                      <a:endParaRPr lang="pl-PL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24" marR="40924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Gospodarka mieszkaniowa</a:t>
                      </a:r>
                      <a:endParaRPr lang="pl-PL" sz="14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24" marR="40924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212.003,00</a:t>
                      </a:r>
                      <a:endParaRPr lang="pl-PL" sz="14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24" marR="40924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0,4</a:t>
                      </a:r>
                      <a:endParaRPr lang="pl-PL" sz="14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24" marR="40924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947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710</a:t>
                      </a:r>
                      <a:endParaRPr lang="pl-PL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24" marR="40924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Działalność usługowa</a:t>
                      </a:r>
                      <a:endParaRPr lang="pl-PL" sz="14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24" marR="40924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141.000,00</a:t>
                      </a:r>
                      <a:endParaRPr lang="pl-PL" sz="14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24" marR="40924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0,3</a:t>
                      </a:r>
                      <a:endParaRPr lang="pl-PL" sz="14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24" marR="40924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947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750</a:t>
                      </a:r>
                      <a:endParaRPr lang="pl-PL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24" marR="40924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Administracja publiczna</a:t>
                      </a:r>
                      <a:endParaRPr lang="pl-PL" sz="14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24" marR="40924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428.718,90</a:t>
                      </a:r>
                      <a:endParaRPr lang="pl-PL" sz="14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24" marR="40924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0,8</a:t>
                      </a:r>
                    </a:p>
                  </a:txBody>
                  <a:tcPr marL="40924" marR="40924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0127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751</a:t>
                      </a:r>
                      <a:endParaRPr lang="pl-PL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24" marR="40924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Urzędy naczelnych organów władzy państwowej, kontroli i ochrony prawa oraz sądownictwa</a:t>
                      </a:r>
                      <a:endParaRPr lang="pl-PL" sz="14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24" marR="40924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1.116,00</a:t>
                      </a:r>
                      <a:endParaRPr lang="pl-PL" sz="14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24" marR="40924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40924" marR="40924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4947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752</a:t>
                      </a:r>
                      <a:endParaRPr lang="pl-PL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24" marR="40924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Obrona narodowa</a:t>
                      </a:r>
                      <a:endParaRPr lang="pl-PL" sz="14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24" marR="40924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53.000,00</a:t>
                      </a:r>
                      <a:endParaRPr lang="pl-PL" sz="14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24" marR="40924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0,1</a:t>
                      </a:r>
                      <a:endParaRPr lang="pl-PL" sz="14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24" marR="40924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4947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754</a:t>
                      </a:r>
                    </a:p>
                  </a:txBody>
                  <a:tcPr marL="40924" marR="40924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Bezpieczeństwo publiczne i ochrona przeciwpożarowa</a:t>
                      </a:r>
                    </a:p>
                  </a:txBody>
                  <a:tcPr marL="40924" marR="40924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454.462,90</a:t>
                      </a:r>
                    </a:p>
                  </a:txBody>
                  <a:tcPr marL="40924" marR="40924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0,9</a:t>
                      </a:r>
                    </a:p>
                  </a:txBody>
                  <a:tcPr marL="40924" marR="40924" marT="0" marB="0" anchor="ctr"/>
                </a:tc>
                <a:extLst>
                  <a:ext uri="{0D108BD9-81ED-4DB2-BD59-A6C34878D82A}">
                    <a16:rowId xmlns:a16="http://schemas.microsoft.com/office/drawing/2014/main" val="3817342163"/>
                  </a:ext>
                </a:extLst>
              </a:tr>
              <a:tr h="70726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756</a:t>
                      </a:r>
                      <a:endParaRPr lang="pl-PL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24" marR="40924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Dochody od osób prawnych, od osób fizycznych i od innych jednostek nieposiadających osobowości prawnej oraz wydatki związane z ich poborem</a:t>
                      </a:r>
                      <a:endParaRPr lang="pl-PL" sz="14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24" marR="40924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13.157.687,00</a:t>
                      </a:r>
                      <a:endParaRPr lang="pl-PL" sz="14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24" marR="40924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26,1</a:t>
                      </a:r>
                      <a:endParaRPr lang="pl-PL" sz="14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24" marR="40924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4947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758</a:t>
                      </a:r>
                      <a:endParaRPr lang="pl-PL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24" marR="40924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Różne rozliczenia</a:t>
                      </a:r>
                      <a:endParaRPr lang="pl-PL" sz="14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24" marR="40924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21.874.795,00</a:t>
                      </a:r>
                      <a:endParaRPr lang="pl-PL" sz="14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24" marR="40924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43,1</a:t>
                      </a:r>
                      <a:endParaRPr lang="pl-PL" sz="14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24" marR="40924" marT="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4947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801</a:t>
                      </a:r>
                      <a:endParaRPr lang="pl-PL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24" marR="40924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Oświata i wychowanie</a:t>
                      </a:r>
                      <a:endParaRPr lang="pl-PL" sz="14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24" marR="40924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1.208.899,13</a:t>
                      </a:r>
                      <a:endParaRPr lang="pl-PL" sz="14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24" marR="40924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2,4</a:t>
                      </a:r>
                      <a:endParaRPr lang="pl-PL" sz="14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24" marR="40924" marT="0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0893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852</a:t>
                      </a:r>
                      <a:endParaRPr lang="pl-PL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24" marR="40924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Pomoc społeczna</a:t>
                      </a:r>
                      <a:endParaRPr lang="pl-PL" sz="14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24" marR="40924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652.001,00</a:t>
                      </a:r>
                      <a:endParaRPr lang="pl-PL" sz="14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24" marR="40924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1,3</a:t>
                      </a:r>
                      <a:endParaRPr lang="pl-PL" sz="14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24" marR="40924" marT="0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0823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855</a:t>
                      </a:r>
                      <a:endParaRPr lang="pl-PL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24" marR="40924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Rodzina</a:t>
                      </a:r>
                    </a:p>
                  </a:txBody>
                  <a:tcPr marL="40924" marR="40924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2.664.944,00</a:t>
                      </a:r>
                    </a:p>
                  </a:txBody>
                  <a:tcPr marL="40924" marR="40924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5,2</a:t>
                      </a:r>
                    </a:p>
                  </a:txBody>
                  <a:tcPr marL="40924" marR="40924" marT="0" marB="0"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4947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900</a:t>
                      </a:r>
                    </a:p>
                  </a:txBody>
                  <a:tcPr marL="40924" marR="40924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Gospodarka komunalna i ochrona środowiska</a:t>
                      </a:r>
                    </a:p>
                  </a:txBody>
                  <a:tcPr marL="40924" marR="40924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2.548.026,80</a:t>
                      </a:r>
                      <a:endParaRPr lang="pl-PL" sz="14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24" marR="40924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5,1</a:t>
                      </a:r>
                      <a:endParaRPr lang="pl-PL" sz="14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24" marR="40924" marT="0" marB="0" anchor="ctr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40823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926</a:t>
                      </a:r>
                    </a:p>
                  </a:txBody>
                  <a:tcPr marL="40924" marR="40924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Kultura fizyczna</a:t>
                      </a:r>
                    </a:p>
                  </a:txBody>
                  <a:tcPr marL="40924" marR="40924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2.899.115,20</a:t>
                      </a:r>
                    </a:p>
                  </a:txBody>
                  <a:tcPr marL="40924" marR="40924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5,3</a:t>
                      </a:r>
                    </a:p>
                  </a:txBody>
                  <a:tcPr marL="40924" marR="40924" marT="0" marB="0" anchor="ctr"/>
                </a:tc>
                <a:extLst>
                  <a:ext uri="{0D108BD9-81ED-4DB2-BD59-A6C34878D82A}">
                    <a16:rowId xmlns:a16="http://schemas.microsoft.com/office/drawing/2014/main" val="3557770750"/>
                  </a:ext>
                </a:extLst>
              </a:tr>
              <a:tr h="24947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24" marR="40924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Dochody ogółem</a:t>
                      </a:r>
                      <a:endParaRPr lang="pl-PL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24" marR="40924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50.823.918,33</a:t>
                      </a:r>
                      <a:endParaRPr lang="pl-PL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24" marR="40924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pl-PL" sz="14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24" marR="40924" marT="0" marB="0" anchor="ctr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1784050"/>
      </p:ext>
    </p:extLst>
  </p:cSld>
  <p:clrMapOvr>
    <a:masterClrMapping/>
  </p:clrMapOvr>
  <p:transition spd="slow">
    <p:randomBar dir="vert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183880" cy="720080"/>
          </a:xfrm>
        </p:spPr>
        <p:txBody>
          <a:bodyPr>
            <a:normAutofit/>
          </a:bodyPr>
          <a:lstStyle/>
          <a:p>
            <a:pPr algn="ctr"/>
            <a:r>
              <a:rPr lang="pl-PL" sz="2400" b="1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STRUKTURA DOCHODÓW GMINY ROPA </a:t>
            </a:r>
            <a:br>
              <a:rPr lang="pl-PL" sz="2400" b="1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2400" b="1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 2026 ROKU</a:t>
            </a:r>
          </a:p>
        </p:txBody>
      </p:sp>
      <p:graphicFrame>
        <p:nvGraphicFramePr>
          <p:cNvPr id="6" name="Symbol zastępczy zawartości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1865884"/>
              </p:ext>
            </p:extLst>
          </p:nvPr>
        </p:nvGraphicFramePr>
        <p:xfrm>
          <a:off x="-19469" y="1011806"/>
          <a:ext cx="9157905" cy="56886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80060" y="-171400"/>
            <a:ext cx="8183880" cy="1145209"/>
          </a:xfrm>
        </p:spPr>
        <p:txBody>
          <a:bodyPr>
            <a:normAutofit fontScale="90000"/>
          </a:bodyPr>
          <a:lstStyle/>
          <a:p>
            <a:pPr algn="ctr"/>
            <a:r>
              <a:rPr lang="pl-PL" dirty="0"/>
              <a:t> </a:t>
            </a:r>
            <a:br>
              <a:rPr lang="pl-PL" dirty="0"/>
            </a:br>
            <a:r>
              <a:rPr lang="pl-PL" sz="2800" dirty="0">
                <a:solidFill>
                  <a:schemeClr val="bg1"/>
                </a:solidFill>
              </a:rPr>
              <a:t>PLAN  WYDATKÓW WG GRUP RODZAJOWYCH</a:t>
            </a:r>
            <a:br>
              <a:rPr lang="pl-PL" sz="2800" dirty="0">
                <a:solidFill>
                  <a:schemeClr val="bg1"/>
                </a:solidFill>
              </a:rPr>
            </a:br>
            <a:r>
              <a:rPr lang="pl-PL" sz="2800" dirty="0">
                <a:solidFill>
                  <a:schemeClr val="bg1"/>
                </a:solidFill>
              </a:rPr>
              <a:t>W </a:t>
            </a:r>
            <a:r>
              <a:rPr lang="pl-PL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2026</a:t>
            </a:r>
            <a:r>
              <a:rPr lang="pl-PL" sz="2800" dirty="0">
                <a:solidFill>
                  <a:schemeClr val="bg1"/>
                </a:solidFill>
              </a:rPr>
              <a:t> ROKU</a:t>
            </a:r>
            <a:br>
              <a:rPr lang="pl-PL" sz="2000" dirty="0"/>
            </a:br>
            <a:endParaRPr lang="pl-PL" sz="2000" dirty="0"/>
          </a:p>
        </p:txBody>
      </p:sp>
      <p:graphicFrame>
        <p:nvGraphicFramePr>
          <p:cNvPr id="5" name="Symbol zastępczy zawartości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41409561"/>
              </p:ext>
            </p:extLst>
          </p:nvPr>
        </p:nvGraphicFramePr>
        <p:xfrm>
          <a:off x="47109" y="907822"/>
          <a:ext cx="9049782" cy="5852143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5883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04271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261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9258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5429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8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8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L.P</a:t>
                      </a:r>
                      <a:endParaRPr lang="pl-PL" sz="18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8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8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Wyszczególnienie</a:t>
                      </a:r>
                      <a:endParaRPr lang="pl-PL" sz="18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8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8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Projekt planu na 2026 rok</a:t>
                      </a:r>
                      <a:endParaRPr lang="pl-PL" sz="18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8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8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Str.%</a:t>
                      </a:r>
                      <a:endParaRPr lang="pl-PL" sz="18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908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8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</a:t>
                      </a:r>
                      <a:endParaRPr lang="pl-PL" sz="18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8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Wydatki bieżące, w tym;</a:t>
                      </a:r>
                      <a:endParaRPr lang="pl-PL" sz="18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8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38.767.476,87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8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74,3%</a:t>
                      </a:r>
                      <a:endParaRPr lang="pl-PL" sz="18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969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8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1.1</a:t>
                      </a:r>
                      <a:endParaRPr lang="pl-PL" sz="18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8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Wynagrodzenia i składki od nich naliczane</a:t>
                      </a:r>
                      <a:endParaRPr lang="pl-PL" sz="18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8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20.203.688,07</a:t>
                      </a:r>
                      <a:endParaRPr lang="pl-PL" sz="18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800" b="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38,7%</a:t>
                      </a:r>
                      <a:endParaRPr lang="pl-PL" sz="1800" b="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908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8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1.2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8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Wydatki związane z realizacją zadań statutowych</a:t>
                      </a:r>
                      <a:endParaRPr lang="pl-PL" sz="18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8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11.138.152,32</a:t>
                      </a:r>
                      <a:endParaRPr lang="pl-PL" sz="18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800" b="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21,4%</a:t>
                      </a:r>
                      <a:endParaRPr lang="pl-PL" sz="1800" b="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1908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8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1.3</a:t>
                      </a:r>
                      <a:endParaRPr lang="pl-PL" sz="18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8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Dotacje na zadania bieżące</a:t>
                      </a:r>
                      <a:endParaRPr lang="pl-PL" sz="18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8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2.226.000,00</a:t>
                      </a:r>
                      <a:endParaRPr lang="pl-PL" sz="18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800" b="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4,3%</a:t>
                      </a:r>
                      <a:endParaRPr lang="pl-PL" sz="1800" b="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1908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8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1.4</a:t>
                      </a:r>
                      <a:endParaRPr lang="pl-PL" sz="18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8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Świadczenia na rzecz osób fizycznych</a:t>
                      </a:r>
                      <a:endParaRPr lang="pl-PL" sz="18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8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3.870.421,52</a:t>
                      </a:r>
                      <a:endParaRPr lang="pl-PL" sz="18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800" b="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7,4%</a:t>
                      </a:r>
                      <a:endParaRPr lang="pl-PL" sz="1800" b="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9202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8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1.6</a:t>
                      </a:r>
                      <a:endParaRPr lang="pl-PL" sz="18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8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Obsługa długu</a:t>
                      </a:r>
                      <a:endParaRPr lang="pl-PL" sz="18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8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25.000,00</a:t>
                      </a:r>
                      <a:endParaRPr lang="pl-PL" sz="18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800" b="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endParaRPr lang="pl-PL" sz="1800" b="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1908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8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1.5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800" b="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Wydatki na programy finansowane z udziałem środków, o których mowa w art. 5 ust. 1 pkt 2 i 3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800" b="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1.304.214,96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800" b="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2,5%</a:t>
                      </a:r>
                      <a:endParaRPr lang="pl-PL" sz="1800" b="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6978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800" b="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2.</a:t>
                      </a:r>
                      <a:endParaRPr lang="pl-PL" sz="1800" b="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Wydatki majątkowe, w tym:</a:t>
                      </a:r>
                      <a:endParaRPr lang="pl-PL" sz="18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b="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Wydatki na programy finansowane z udziałem środków, o których mowa w art. 5 ust. 1 pkt 2 i 3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800" b="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13.412.581,94</a:t>
                      </a:r>
                    </a:p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800" b="0" i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467.734,96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8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25,7%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56978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8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Ogółem(1+2)</a:t>
                      </a:r>
                      <a:endParaRPr lang="pl-PL" sz="18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8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52.180.058,81</a:t>
                      </a:r>
                      <a:endParaRPr lang="pl-PL" sz="18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8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8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100,0%</a:t>
                      </a:r>
                      <a:endParaRPr lang="pl-PL" sz="18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8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39605684"/>
                  </a:ext>
                </a:extLst>
              </a:tr>
            </a:tbl>
          </a:graphicData>
        </a:graphic>
      </p:graphicFrame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-13286" y="84561"/>
            <a:ext cx="9218339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l-PL"/>
          </a:p>
        </p:txBody>
      </p:sp>
    </p:spTree>
  </p:cSld>
  <p:clrMapOvr>
    <a:masterClrMapping/>
  </p:clrMapOvr>
  <p:transition spd="slow">
    <p:cover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55576" y="332656"/>
            <a:ext cx="7488832" cy="720080"/>
          </a:xfrm>
        </p:spPr>
        <p:txBody>
          <a:bodyPr>
            <a:noAutofit/>
          </a:bodyPr>
          <a:lstStyle/>
          <a:p>
            <a:pPr algn="ctr"/>
            <a:r>
              <a:rPr lang="pl-PL" sz="2400" dirty="0"/>
              <a:t>STRUKTURA WYDATKÓW GMINY ROPA W 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2026</a:t>
            </a:r>
            <a:r>
              <a:rPr lang="pl-PL" sz="2400" dirty="0"/>
              <a:t> WG GRUP RODZAJOWYCH</a:t>
            </a:r>
          </a:p>
        </p:txBody>
      </p:sp>
      <p:graphicFrame>
        <p:nvGraphicFramePr>
          <p:cNvPr id="6" name="Symbol zastępczy zawartości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42437201"/>
              </p:ext>
            </p:extLst>
          </p:nvPr>
        </p:nvGraphicFramePr>
        <p:xfrm>
          <a:off x="25458" y="1268760"/>
          <a:ext cx="9036496" cy="54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>
    <p:pull dir="lu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99592" y="404664"/>
            <a:ext cx="6984776" cy="45719"/>
          </a:xfrm>
        </p:spPr>
        <p:txBody>
          <a:bodyPr>
            <a:noAutofit/>
          </a:bodyPr>
          <a:lstStyle/>
          <a:p>
            <a:pPr algn="ctr"/>
            <a:r>
              <a:rPr lang="pl-PL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PLANOWANE  WYDATKI W 2026 ROKU WG DZIAŁÓW KLASYFIKACJI BUDŻETOWEJ</a:t>
            </a:r>
          </a:p>
        </p:txBody>
      </p:sp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37096053"/>
              </p:ext>
            </p:extLst>
          </p:nvPr>
        </p:nvGraphicFramePr>
        <p:xfrm>
          <a:off x="171752" y="650533"/>
          <a:ext cx="8800496" cy="6192734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4734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9430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136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7034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9451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9" marR="5405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Wyszczególnienie/Rozdział</a:t>
                      </a:r>
                      <a:endParaRPr lang="pl-PL" sz="14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4059" marR="5405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PLAN na 2026 rok</a:t>
                      </a:r>
                      <a:endParaRPr lang="pl-PL" sz="14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4059" marR="5405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Str. %</a:t>
                      </a:r>
                    </a:p>
                  </a:txBody>
                  <a:tcPr marL="54059" marR="54059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868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010</a:t>
                      </a:r>
                      <a:endParaRPr lang="pl-PL" sz="12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4059" marR="5405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Rolnictwo i łowiectwo (kanalizacja, wodociągi – Polski Ład)</a:t>
                      </a:r>
                      <a:endParaRPr lang="pl-PL" sz="12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4059" marR="54059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2.942.750,25</a:t>
                      </a:r>
                      <a:endParaRPr lang="pl-PL" sz="14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4059" marR="54059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5,6%</a:t>
                      </a:r>
                      <a:endParaRPr lang="pl-PL" sz="14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4059" marR="54059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868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400</a:t>
                      </a:r>
                    </a:p>
                  </a:txBody>
                  <a:tcPr marL="54059" marR="54059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Wytwarzanie i zaopatrywanie w energie elektryczną, gaz i wodę</a:t>
                      </a:r>
                    </a:p>
                  </a:txBody>
                  <a:tcPr marL="54059" marR="54059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386.000,00</a:t>
                      </a:r>
                    </a:p>
                  </a:txBody>
                  <a:tcPr marL="54059" marR="54059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0,7%</a:t>
                      </a:r>
                    </a:p>
                  </a:txBody>
                  <a:tcPr marL="54059" marR="54059" marT="0" marB="0"/>
                </a:tc>
                <a:extLst>
                  <a:ext uri="{0D108BD9-81ED-4DB2-BD59-A6C34878D82A}">
                    <a16:rowId xmlns:a16="http://schemas.microsoft.com/office/drawing/2014/main" val="2781137617"/>
                  </a:ext>
                </a:extLst>
              </a:tr>
              <a:tr h="41877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600</a:t>
                      </a:r>
                      <a:endParaRPr lang="pl-PL" sz="12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4059" marR="5405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Transport i łączność ( bieżące utrzymanie dróg, chodników, parkingów, </a:t>
                      </a:r>
                      <a:r>
                        <a:rPr lang="pl-PL" sz="1200" baseline="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Polski Ład)</a:t>
                      </a:r>
                      <a:endParaRPr lang="pl-PL" sz="12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4059" marR="54059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2.193.766,98</a:t>
                      </a:r>
                      <a:endParaRPr lang="pl-PL" sz="14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4059" marR="54059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4,2%</a:t>
                      </a:r>
                      <a:endParaRPr lang="pl-PL" sz="14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4059" marR="54059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449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700</a:t>
                      </a:r>
                      <a:endParaRPr lang="pl-PL" sz="12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4059" marR="5405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Gospodarka mieszkaniowa ( bieżące utrzymanie budynków komunalnych, zakup gruntu</a:t>
                      </a:r>
                      <a:r>
                        <a:rPr lang="pl-PL" sz="1200" baseline="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</a:t>
                      </a:r>
                      <a:endParaRPr lang="pl-PL" sz="12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4059" marR="54059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2.022.200,00</a:t>
                      </a:r>
                      <a:endParaRPr lang="pl-PL" sz="14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4059" marR="54059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3,9%</a:t>
                      </a:r>
                      <a:endParaRPr lang="pl-PL" sz="14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4059" marR="54059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533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710</a:t>
                      </a:r>
                      <a:endParaRPr lang="pl-PL" sz="12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4059" marR="5405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Działalność usługowa ( utrzymanie cmentarza komunalnego w Łosiu, budowa kaplicy cmentarnej zmiany punktowe planu zagospodarowania, </a:t>
                      </a:r>
                      <a:r>
                        <a:rPr lang="pl-PL" sz="1200" dirty="0" err="1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Gison</a:t>
                      </a:r>
                      <a:r>
                        <a:rPr lang="pl-PL" sz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</a:t>
                      </a:r>
                      <a:endParaRPr lang="pl-PL" sz="12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4059" marR="54059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1.693.261,70</a:t>
                      </a:r>
                      <a:endParaRPr lang="pl-PL" sz="14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4059" marR="54059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3,3%</a:t>
                      </a:r>
                      <a:endParaRPr lang="pl-PL" sz="14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4059" marR="54059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1868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750</a:t>
                      </a:r>
                      <a:endParaRPr lang="pl-PL" sz="12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4059" marR="5405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Administracja publiczna </a:t>
                      </a:r>
                      <a:endParaRPr lang="pl-PL" sz="12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4059" marR="54059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6.564.413,02</a:t>
                      </a:r>
                      <a:endParaRPr lang="pl-PL" sz="14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4059" marR="54059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12,6%</a:t>
                      </a:r>
                      <a:endParaRPr lang="pl-PL" sz="14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4059" marR="54059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5449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751</a:t>
                      </a:r>
                      <a:endParaRPr lang="pl-PL" sz="12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4059" marR="5405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Urzędy naczelnych organów władzy państwowej, kontroli i ochrony prawa oraz sądownictwa</a:t>
                      </a:r>
                      <a:endParaRPr lang="pl-PL" sz="12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4059" marR="54059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1.116,00</a:t>
                      </a:r>
                      <a:endParaRPr lang="pl-PL" sz="14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4059" marR="54059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endParaRPr lang="pl-PL" sz="14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4059" marR="54059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1868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752</a:t>
                      </a:r>
                      <a:endParaRPr lang="pl-PL" sz="12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4059" marR="5405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Obrona narodowa</a:t>
                      </a:r>
                      <a:endParaRPr lang="pl-PL" sz="12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4059" marR="54059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53.000,00</a:t>
                      </a:r>
                      <a:endParaRPr lang="pl-PL" sz="14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4059" marR="54059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0,1%</a:t>
                      </a:r>
                      <a:endParaRPr lang="pl-PL" sz="14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4059" marR="54059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1868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754</a:t>
                      </a:r>
                      <a:endParaRPr lang="pl-PL" sz="12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4059" marR="5405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Bezpieczeństwo publiczne i ochrona przeciwpożarowa</a:t>
                      </a:r>
                      <a:endParaRPr lang="pl-PL" sz="12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4059" marR="54059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730.876,90</a:t>
                      </a:r>
                      <a:endParaRPr lang="pl-PL" sz="14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4059" marR="54059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1,4%</a:t>
                      </a:r>
                      <a:endParaRPr lang="pl-PL" sz="14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4059" marR="54059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1868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endParaRPr lang="pl-PL" sz="12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4059" marR="5405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Obsługa długu publicznego</a:t>
                      </a:r>
                      <a:endParaRPr lang="pl-PL" sz="12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4059" marR="54059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25.000,00</a:t>
                      </a:r>
                      <a:endParaRPr lang="pl-PL" sz="14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4059" marR="54059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endParaRPr lang="pl-PL" sz="14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4059" marR="54059" marT="0" marB="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1868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758</a:t>
                      </a:r>
                      <a:endParaRPr lang="pl-PL" sz="12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4059" marR="5405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Różne rozliczenia</a:t>
                      </a:r>
                      <a:endParaRPr lang="pl-PL" sz="12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4059" marR="54059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350.000,00</a:t>
                      </a:r>
                      <a:endParaRPr lang="pl-PL" sz="14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4059" marR="54059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0,7%</a:t>
                      </a:r>
                      <a:endParaRPr lang="pl-PL" sz="14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4059" marR="54059" marT="0" marB="0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1868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801</a:t>
                      </a:r>
                      <a:endParaRPr lang="pl-PL" sz="12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4059" marR="5405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Oświata i wychowanie</a:t>
                      </a:r>
                      <a:endParaRPr lang="pl-PL" sz="12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4059" marR="54059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19.383.614,46</a:t>
                      </a:r>
                      <a:endParaRPr lang="pl-PL" sz="14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4059" marR="54059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37,2%</a:t>
                      </a:r>
                      <a:endParaRPr lang="pl-PL" sz="14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4059" marR="54059" marT="0" marB="0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1868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851</a:t>
                      </a:r>
                      <a:endParaRPr lang="pl-PL" sz="12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4059" marR="5405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Ochrona zdrowia</a:t>
                      </a:r>
                      <a:endParaRPr lang="pl-PL" sz="12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4059" marR="54059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100.000,00</a:t>
                      </a:r>
                      <a:endParaRPr lang="pl-PL" sz="14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4059" marR="54059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0,2%</a:t>
                      </a:r>
                      <a:endParaRPr lang="pl-PL" sz="14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4059" marR="54059" marT="0" marB="0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1868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852</a:t>
                      </a:r>
                      <a:endParaRPr lang="pl-PL" sz="12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4059" marR="5405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Pomoc społeczna</a:t>
                      </a:r>
                      <a:endParaRPr lang="pl-PL" sz="12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4059" marR="54059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2.491.869,50</a:t>
                      </a:r>
                      <a:endParaRPr lang="pl-PL" sz="14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4059" marR="54059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4,8%</a:t>
                      </a:r>
                      <a:endParaRPr lang="pl-PL" sz="14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4059" marR="54059" marT="0" marB="0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31289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853</a:t>
                      </a:r>
                    </a:p>
                  </a:txBody>
                  <a:tcPr marL="54059" marR="5405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Pozostałe zadania w zakresie polityki społecznej (energia Klimkówka, projekt GOPS)</a:t>
                      </a:r>
                    </a:p>
                  </a:txBody>
                  <a:tcPr marL="54059" marR="54059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291.444,00</a:t>
                      </a:r>
                    </a:p>
                  </a:txBody>
                  <a:tcPr marL="54059" marR="54059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0,6%</a:t>
                      </a:r>
                    </a:p>
                  </a:txBody>
                  <a:tcPr marL="54059" marR="54059" marT="0" marB="0"/>
                </a:tc>
                <a:extLst>
                  <a:ext uri="{0D108BD9-81ED-4DB2-BD59-A6C34878D82A}">
                    <a16:rowId xmlns:a16="http://schemas.microsoft.com/office/drawing/2014/main" val="12831577"/>
                  </a:ext>
                </a:extLst>
              </a:tr>
              <a:tr h="21868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854</a:t>
                      </a:r>
                      <a:endParaRPr lang="pl-PL" sz="12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4059" marR="5405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Edukacyjna opieka wychowawcza</a:t>
                      </a:r>
                      <a:endParaRPr lang="pl-PL" sz="12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4059" marR="54059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58.866,00</a:t>
                      </a:r>
                      <a:endParaRPr lang="pl-PL" sz="14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4059" marR="54059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0,1%</a:t>
                      </a:r>
                      <a:endParaRPr lang="pl-PL" sz="14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4059" marR="54059" marT="0" marB="0"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1868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855</a:t>
                      </a:r>
                      <a:endParaRPr lang="pl-PL" sz="12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4059" marR="5405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Rodzina</a:t>
                      </a:r>
                      <a:endParaRPr lang="pl-PL" sz="12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4059" marR="54059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3.056.778,01</a:t>
                      </a:r>
                      <a:endParaRPr lang="pl-PL" sz="14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4059" marR="54059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5,9%</a:t>
                      </a:r>
                      <a:endParaRPr lang="pl-PL" sz="14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4059" marR="54059" marT="0" marB="0"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45449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900</a:t>
                      </a:r>
                      <a:endParaRPr lang="pl-PL" sz="12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4059" marR="5405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Gospodarka komunalna i ochrona środowiska( kanalizacja, </a:t>
                      </a:r>
                      <a:r>
                        <a:rPr lang="pl-PL" sz="1200" baseline="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gospodarka odpadami, ścieki</a:t>
                      </a:r>
                      <a:r>
                        <a:rPr lang="pl-PL" sz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</a:t>
                      </a:r>
                      <a:endParaRPr lang="pl-PL" sz="12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4059" marR="54059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3.961.563,50</a:t>
                      </a:r>
                      <a:endParaRPr lang="pl-PL" sz="14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4059" marR="54059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7,6%</a:t>
                      </a:r>
                      <a:endParaRPr lang="pl-PL" sz="14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4059" marR="54059" marT="0" marB="0"/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21868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921</a:t>
                      </a:r>
                      <a:endParaRPr lang="pl-PL" sz="12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4059" marR="5405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Kultura i ochrona dziedzictwa narodowego ( GOK, Biblioteka)</a:t>
                      </a:r>
                      <a:endParaRPr lang="pl-PL" sz="12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4059" marR="54059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1.336.000,00</a:t>
                      </a:r>
                      <a:endParaRPr lang="pl-PL" sz="14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4059" marR="54059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2,5%</a:t>
                      </a:r>
                      <a:endParaRPr lang="pl-PL" sz="14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4059" marR="54059" marT="0" marB="0"/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21868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926</a:t>
                      </a:r>
                      <a:endParaRPr lang="pl-PL" sz="12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4059" marR="5405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Kultura fizyczna (Boisko sportowe w Ropie, Hala w Łosiu – Polski Ład)</a:t>
                      </a:r>
                      <a:endParaRPr lang="pl-PL" sz="12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4059" marR="54059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4.716.715,69</a:t>
                      </a:r>
                      <a:endParaRPr lang="pl-PL" sz="14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4059" marR="54059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8,6%</a:t>
                      </a:r>
                      <a:endParaRPr lang="pl-PL" sz="14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4059" marR="54059" marT="0" marB="0"/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21868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</a:rPr>
                        <a:t> </a:t>
                      </a:r>
                      <a:endParaRPr lang="pl-PL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9" marR="5405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Wydatki ogółem</a:t>
                      </a:r>
                      <a:endParaRPr lang="pl-PL" sz="12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4059" marR="54059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52.359.236,01</a:t>
                      </a:r>
                      <a:endParaRPr lang="pl-PL" sz="14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4059" marR="54059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100%</a:t>
                      </a:r>
                      <a:endParaRPr lang="pl-PL" sz="14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4059" marR="54059" marT="0" marB="0"/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slow">
    <p:cover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ski">
  <a:themeElements>
    <a:clrScheme name="Paski">
      <a:dk1>
        <a:srgbClr val="2C2C2C"/>
      </a:dk1>
      <a:lt1>
        <a:srgbClr val="FFFFFF"/>
      </a:lt1>
      <a:dk2>
        <a:srgbClr val="099BDD"/>
      </a:dk2>
      <a:lt2>
        <a:srgbClr val="F2F2F2"/>
      </a:lt2>
      <a:accent1>
        <a:srgbClr val="FFC000"/>
      </a:accent1>
      <a:accent2>
        <a:srgbClr val="A5D028"/>
      </a:accent2>
      <a:accent3>
        <a:srgbClr val="08CC78"/>
      </a:accent3>
      <a:accent4>
        <a:srgbClr val="F24099"/>
      </a:accent4>
      <a:accent5>
        <a:srgbClr val="828288"/>
      </a:accent5>
      <a:accent6>
        <a:srgbClr val="F56617"/>
      </a:accent6>
      <a:hlink>
        <a:srgbClr val="005DBA"/>
      </a:hlink>
      <a:folHlink>
        <a:srgbClr val="6C606A"/>
      </a:folHlink>
    </a:clrScheme>
    <a:fontScheme name="Paski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Paski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120000"/>
                <a:lumMod val="107000"/>
              </a:schemeClr>
            </a:gs>
            <a:gs pos="50000">
              <a:schemeClr val="phClr">
                <a:tint val="70000"/>
                <a:satMod val="124000"/>
                <a:lumMod val="103000"/>
              </a:schemeClr>
            </a:gs>
            <a:gs pos="100000">
              <a:schemeClr val="phClr">
                <a:tint val="85000"/>
                <a:satMod val="12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5000"/>
                <a:shade val="98000"/>
                <a:satMod val="110000"/>
                <a:lumMod val="103000"/>
              </a:schemeClr>
            </a:gs>
            <a:gs pos="50000">
              <a:schemeClr val="phClr">
                <a:shade val="85000"/>
                <a:satMod val="105000"/>
                <a:lumMod val="100000"/>
              </a:schemeClr>
            </a:gs>
            <a:gs pos="100000">
              <a:schemeClr val="phClr">
                <a:shade val="60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875" dir="5400000" algn="ctr" rotWithShape="0">
              <a:srgbClr val="000000">
                <a:alpha val="68000"/>
              </a:srgbClr>
            </a:outerShdw>
          </a:effectLst>
        </a:effectStyle>
        <a:effectStyle>
          <a:effectLst>
            <a:outerShdw blurRad="88900" dist="2794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/>
              <a:schemeClr val="phClr">
                <a:shade val="91000"/>
                <a:satMod val="105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nded" id="{98DFF888-2449-4D28-977C-6306C017633E}" vid="{9792607F-9579-4224-82FF-9C88C3E1E53D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Paski</Template>
  <TotalTime>4385</TotalTime>
  <Words>1313</Words>
  <Application>Microsoft Office PowerPoint</Application>
  <PresentationFormat>Pokaz na ekranie (4:3)</PresentationFormat>
  <Paragraphs>434</Paragraphs>
  <Slides>13</Slides>
  <Notes>6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13</vt:i4>
      </vt:variant>
    </vt:vector>
  </HeadingPairs>
  <TitlesOfParts>
    <vt:vector size="19" baseType="lpstr">
      <vt:lpstr>Arial</vt:lpstr>
      <vt:lpstr>Calibri</vt:lpstr>
      <vt:lpstr>Corbel</vt:lpstr>
      <vt:lpstr>Times New Roman</vt:lpstr>
      <vt:lpstr>Wingdings</vt:lpstr>
      <vt:lpstr>Paski</vt:lpstr>
      <vt:lpstr> BUDŻET GMINY ROPA  NA 2026 ROK</vt:lpstr>
      <vt:lpstr> Podstawy Prawne i Procedura </vt:lpstr>
      <vt:lpstr>Prezentacja programu PowerPoint</vt:lpstr>
      <vt:lpstr> BUDŻET GMINY ROPA NA 2026 ROK</vt:lpstr>
      <vt:lpstr>PLANOWANE DOCHODY – ROK 2026 </vt:lpstr>
      <vt:lpstr>STRUKTURA DOCHODÓW GMINY ROPA  W 2026 ROKU</vt:lpstr>
      <vt:lpstr>  PLAN  WYDATKÓW WG GRUP RODZAJOWYCH W 2026 ROKU </vt:lpstr>
      <vt:lpstr>STRUKTURA WYDATKÓW GMINY ROPA W 2026 WG GRUP RODZAJOWYCH</vt:lpstr>
      <vt:lpstr>PLANOWANE  WYDATKI W 2026 ROKU WG DZIAŁÓW KLASYFIKACJI BUDŻETOWEJ</vt:lpstr>
      <vt:lpstr>Prezentacja programu PowerPoint</vt:lpstr>
      <vt:lpstr>Prezentacja programu PowerPoint</vt:lpstr>
      <vt:lpstr>STRUKTURA PLANOWANYCH  W 2026 ROKU WYDATKÓW WG DZIAŁÓW KLASYFIKACJI BUDŻETOWEJ</vt:lpstr>
      <vt:lpstr>Dziękuję za uwagę!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Slajd 1</dc:title>
  <dc:creator>Cris</dc:creator>
  <cp:lastModifiedBy>Karolina Lisowicz</cp:lastModifiedBy>
  <cp:revision>127</cp:revision>
  <cp:lastPrinted>2024-12-18T07:36:47Z</cp:lastPrinted>
  <dcterms:created xsi:type="dcterms:W3CDTF">2018-12-19T08:53:00Z</dcterms:created>
  <dcterms:modified xsi:type="dcterms:W3CDTF">2025-12-22T10:26:07Z</dcterms:modified>
</cp:coreProperties>
</file>