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1" r:id="rId1"/>
  </p:sldMasterIdLst>
  <p:notesMasterIdLst>
    <p:notesMasterId r:id="rId30"/>
  </p:notesMasterIdLst>
  <p:sldIdLst>
    <p:sldId id="260" r:id="rId2"/>
    <p:sldId id="306" r:id="rId3"/>
    <p:sldId id="307" r:id="rId4"/>
    <p:sldId id="258" r:id="rId5"/>
    <p:sldId id="280" r:id="rId6"/>
    <p:sldId id="273" r:id="rId7"/>
    <p:sldId id="274" r:id="rId8"/>
    <p:sldId id="259" r:id="rId9"/>
    <p:sldId id="308" r:id="rId10"/>
    <p:sldId id="309" r:id="rId11"/>
    <p:sldId id="310" r:id="rId12"/>
    <p:sldId id="311" r:id="rId13"/>
    <p:sldId id="265" r:id="rId14"/>
    <p:sldId id="282" r:id="rId15"/>
    <p:sldId id="276" r:id="rId16"/>
    <p:sldId id="278" r:id="rId17"/>
    <p:sldId id="320" r:id="rId18"/>
    <p:sldId id="281" r:id="rId19"/>
    <p:sldId id="314" r:id="rId20"/>
    <p:sldId id="315" r:id="rId21"/>
    <p:sldId id="316" r:id="rId22"/>
    <p:sldId id="317" r:id="rId23"/>
    <p:sldId id="322" r:id="rId24"/>
    <p:sldId id="324" r:id="rId25"/>
    <p:sldId id="325" r:id="rId26"/>
    <p:sldId id="318" r:id="rId27"/>
    <p:sldId id="326" r:id="rId28"/>
    <p:sldId id="279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1046" autoAdjust="0"/>
  </p:normalViewPr>
  <p:slideViewPr>
    <p:cSldViewPr>
      <p:cViewPr varScale="1">
        <p:scale>
          <a:sx n="67" d="100"/>
          <a:sy n="67" d="100"/>
        </p:scale>
        <p:origin x="19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/>
              <a:t>DOCHODY</a:t>
            </a:r>
            <a:r>
              <a:rPr lang="pl-PL" sz="2000" b="1" baseline="0" dirty="0"/>
              <a:t> I WYDATKI GMINY ROPA   W 2024 ROKU</a:t>
            </a:r>
            <a:endParaRPr lang="en-US" sz="2000" b="1" dirty="0"/>
          </a:p>
        </c:rich>
      </c:tx>
      <c:overlay val="0"/>
      <c:spPr>
        <a:noFill/>
        <a:ln w="2539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694705844696242"/>
          <c:y val="0.14242494078484091"/>
          <c:w val="0.82288127126103194"/>
          <c:h val="0.7001843671980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Arkusz3!$A$2</c:f>
              <c:strCache>
                <c:ptCount val="1"/>
                <c:pt idx="0">
                  <c:v>Plan na 1.01.2024 r.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5398">
              <a:noFill/>
            </a:ln>
          </c:spPr>
          <c:invertIfNegative val="0"/>
          <c:dLbls>
            <c:dLbl>
              <c:idx val="0"/>
              <c:layout>
                <c:manualLayout>
                  <c:x val="-5.7388809182209472E-3"/>
                  <c:y val="-6.381192275398824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BE-4D13-A791-C953664D1ED1}"/>
                </c:ext>
              </c:extLst>
            </c:dLbl>
            <c:dLbl>
              <c:idx val="2"/>
              <c:layout>
                <c:manualLayout>
                  <c:x val="-6.121472979435677E-2"/>
                  <c:y val="0.2115869017632241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BE-4D13-A791-C953664D1ED1}"/>
                </c:ext>
              </c:extLst>
            </c:dLbl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3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Arkusz3!$B$1:$D$1</c:f>
              <c:strCache>
                <c:ptCount val="3"/>
                <c:pt idx="0">
                  <c:v>DOCHODY</c:v>
                </c:pt>
                <c:pt idx="2">
                  <c:v>WYDATKI</c:v>
                </c:pt>
              </c:strCache>
            </c:strRef>
          </c:cat>
          <c:val>
            <c:numRef>
              <c:f>Arkusz3!$B$2:$D$2</c:f>
              <c:numCache>
                <c:formatCode>General</c:formatCode>
                <c:ptCount val="3"/>
                <c:pt idx="0" formatCode="_-* #\ ##0.00\ _z_ł_-;\-* #\ ##0.00\ _z_ł_-;_-* &quot;-&quot;??\ _z_ł_-;_-@_-">
                  <c:v>39594135.770000003</c:v>
                </c:pt>
                <c:pt idx="1">
                  <c:v>0</c:v>
                </c:pt>
                <c:pt idx="2" formatCode="_-* #\ ##0.00\ _z_ł_-;\-* #\ ##0.00\ _z_ł_-;_-* &quot;-&quot;??\ _z_ł_-;_-@_-">
                  <c:v>48974721.770000003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BE-4D13-A791-C953664D1ED1}"/>
            </c:ext>
          </c:extLst>
        </c:ser>
        <c:ser>
          <c:idx val="1"/>
          <c:order val="1"/>
          <c:tx>
            <c:strRef>
              <c:f>Arkusz3!$A$3</c:f>
              <c:strCache>
                <c:ptCount val="1"/>
                <c:pt idx="0">
                  <c:v>Plan na 31.12.2024 r.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398">
              <a:noFill/>
            </a:ln>
          </c:spPr>
          <c:invertIfNegative val="0"/>
          <c:dLbls>
            <c:dLbl>
              <c:idx val="0"/>
              <c:layout>
                <c:manualLayout>
                  <c:x val="7.7719660939082683E-2"/>
                  <c:y val="-7.2403921801966226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BE-4D13-A791-C953664D1ED1}"/>
                </c:ext>
              </c:extLst>
            </c:dLbl>
            <c:dLbl>
              <c:idx val="2"/>
              <c:layout>
                <c:manualLayout>
                  <c:x val="-8.7356344607867495E-2"/>
                  <c:y val="-1.6310415466359387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BE-4D13-A791-C953664D1ED1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Arkusz3!$B$1:$D$1</c:f>
              <c:strCache>
                <c:ptCount val="3"/>
                <c:pt idx="0">
                  <c:v>DOCHODY</c:v>
                </c:pt>
                <c:pt idx="2">
                  <c:v>WYDATKI</c:v>
                </c:pt>
              </c:strCache>
            </c:strRef>
          </c:cat>
          <c:val>
            <c:numRef>
              <c:f>Arkusz3!$B$3:$D$3</c:f>
              <c:numCache>
                <c:formatCode>General</c:formatCode>
                <c:ptCount val="3"/>
                <c:pt idx="0" formatCode="_-* #\ ##0.00\ _z_ł_-;\-* #\ ##0.00\ _z_ł_-;_-* &quot;-&quot;??\ _z_ł_-;_-@_-">
                  <c:v>42994424.060000002</c:v>
                </c:pt>
                <c:pt idx="1">
                  <c:v>0</c:v>
                </c:pt>
                <c:pt idx="2" formatCode="_-* #\ ##0.00\ _z_ł_-;\-* #\ ##0.00\ _z_ł_-;_-* &quot;-&quot;??\ _z_ł_-;_-@_-">
                  <c:v>52644645.68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BE-4D13-A791-C953664D1ED1}"/>
            </c:ext>
          </c:extLst>
        </c:ser>
        <c:ser>
          <c:idx val="2"/>
          <c:order val="2"/>
          <c:tx>
            <c:strRef>
              <c:f>Arkusz3!$A$4</c:f>
              <c:strCache>
                <c:ptCount val="1"/>
                <c:pt idx="0">
                  <c:v>Wykonanie na 31.12.2024 r.</c:v>
                </c:pt>
              </c:strCache>
            </c:strRef>
          </c:tx>
          <c:spPr>
            <a:solidFill>
              <a:srgbClr val="FF0000"/>
            </a:solidFill>
            <a:ln w="25398">
              <a:noFill/>
            </a:ln>
          </c:spPr>
          <c:invertIfNegative val="0"/>
          <c:dLbls>
            <c:dLbl>
              <c:idx val="0"/>
              <c:layout>
                <c:manualLayout>
                  <c:x val="8.2780420022819962E-2"/>
                  <c:y val="3.3585486952669961E-2"/>
                </c:manualLayout>
              </c:layout>
              <c:spPr>
                <a:blipFill dpi="0" rotWithShape="0">
                  <a:blip xmlns:r="http://schemas.openxmlformats.org/officeDocument/2006/relationships" r:embed="rId2">
                    <a:alphaModFix amt="96000"/>
                  </a:blip>
                  <a:srcRect/>
                  <a:tile tx="0" ty="0" sx="100000" sy="100000" flip="none" algn="tl"/>
                </a:blipFill>
                <a:ln w="2539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3BE-4D13-A791-C953664D1ED1}"/>
                </c:ext>
              </c:extLst>
            </c:dLbl>
            <c:dLbl>
              <c:idx val="2"/>
              <c:layout>
                <c:manualLayout>
                  <c:x val="2.1042563366810138E-2"/>
                  <c:y val="-6.717044500419822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BE-4D13-A791-C953664D1ED1}"/>
                </c:ext>
              </c:extLst>
            </c:dLbl>
            <c:spPr>
              <a:blipFill dpi="0" rotWithShape="0">
                <a:blip xmlns:r="http://schemas.openxmlformats.org/officeDocument/2006/relationships" r:embed="rId2">
                  <a:alphaModFix amt="96000"/>
                </a:blip>
                <a:srcRect/>
                <a:tile tx="0" ty="0" sx="100000" sy="100000" flip="none" algn="tl"/>
              </a:blipFill>
              <a:ln w="253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Arkusz3!$B$1:$D$1</c:f>
              <c:strCache>
                <c:ptCount val="3"/>
                <c:pt idx="0">
                  <c:v>DOCHODY</c:v>
                </c:pt>
                <c:pt idx="2">
                  <c:v>WYDATKI</c:v>
                </c:pt>
              </c:strCache>
            </c:strRef>
          </c:cat>
          <c:val>
            <c:numRef>
              <c:f>Arkusz3!$B$4:$D$4</c:f>
              <c:numCache>
                <c:formatCode>General</c:formatCode>
                <c:ptCount val="3"/>
                <c:pt idx="0" formatCode="_-* #\ ##0.00\ _z_ł_-;\-* #\ ##0.00\ _z_ł_-;_-* &quot;-&quot;??\ _z_ł_-;_-@_-">
                  <c:v>45252440.369999997</c:v>
                </c:pt>
                <c:pt idx="1">
                  <c:v>0</c:v>
                </c:pt>
                <c:pt idx="2" formatCode="_-* #\ ##0.00\ _z_ł_-;\-* #\ ##0.00\ _z_ł_-;_-* &quot;-&quot;??\ _z_ł_-;_-@_-">
                  <c:v>47642036.82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BE-4D13-A791-C953664D1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169136"/>
        <c:axId val="1"/>
      </c:barChart>
      <c:catAx>
        <c:axId val="21016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4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_-* #\ ##0.00\ _z_ł_-;\-* #\ ##0.00\ _z_ł_-;_-* &quot;-&quot;??\ _z_ł_-;_-@_-" sourceLinked="1"/>
        <c:majorTickMark val="none"/>
        <c:minorTickMark val="none"/>
        <c:tickLblPos val="nextTo"/>
        <c:spPr>
          <a:ln w="634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0169136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386903107699772"/>
          <c:y val="0.91826969741989795"/>
          <c:w val="0.64206533006903543"/>
          <c:h val="5.8702190528070797E-2"/>
        </c:manualLayout>
      </c:layout>
      <c:overlay val="0"/>
      <c:spPr>
        <a:noFill/>
        <a:ln w="2539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bg1"/>
                </a:solidFill>
              </a:rPr>
              <a:t>WYDATKI INWESTYCYJNE W GMINIE ROPA W LATACH 20</a:t>
            </a:r>
            <a:r>
              <a:rPr lang="pl-PL" sz="2400" b="1" dirty="0">
                <a:solidFill>
                  <a:schemeClr val="bg1"/>
                </a:solidFill>
              </a:rPr>
              <a:t>20</a:t>
            </a:r>
            <a:r>
              <a:rPr lang="en-US" sz="2400" b="1" dirty="0">
                <a:solidFill>
                  <a:schemeClr val="bg1"/>
                </a:solidFill>
              </a:rPr>
              <a:t>-202</a:t>
            </a:r>
            <a:r>
              <a:rPr lang="pl-PL" sz="2400" b="1" dirty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4222677365350211"/>
          <c:y val="5.3528679461794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87632312884776"/>
          <c:y val="0.1046478936027276"/>
          <c:w val="0.78280298725545905"/>
          <c:h val="0.47523934028102838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5AB-4E81-8F1B-CA0FB78A0A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5AB-4E81-8F1B-CA0FB78A0AB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5AB-4E81-8F1B-CA0FB78A0AB2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5AB-4E81-8F1B-CA0FB78A0AB2}"/>
              </c:ext>
            </c:extLst>
          </c:dPt>
          <c:dLbls>
            <c:dLbl>
              <c:idx val="0"/>
              <c:layout>
                <c:manualLayout>
                  <c:x val="3.2216494845360821E-2"/>
                  <c:y val="-6.975036710719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AB-4E81-8F1B-CA0FB78A0AB2}"/>
                </c:ext>
              </c:extLst>
            </c:dLbl>
            <c:dLbl>
              <c:idx val="1"/>
              <c:layout>
                <c:manualLayout>
                  <c:x val="5.3694158075601371E-2"/>
                  <c:y val="-6.9750367107195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AB-4E81-8F1B-CA0FB78A0AB2}"/>
                </c:ext>
              </c:extLst>
            </c:dLbl>
            <c:dLbl>
              <c:idx val="2"/>
              <c:layout>
                <c:manualLayout>
                  <c:x val="3.6512027491408937E-2"/>
                  <c:y val="-0.10279001468428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AB-4E81-8F1B-CA0FB78A0AB2}"/>
                </c:ext>
              </c:extLst>
            </c:dLbl>
            <c:dLbl>
              <c:idx val="3"/>
              <c:layout>
                <c:manualLayout>
                  <c:x val="7.3024054982817707E-2"/>
                  <c:y val="-9.177679882525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AB-4E81-8F1B-CA0FB78A0AB2}"/>
                </c:ext>
              </c:extLst>
            </c:dLbl>
            <c:dLbl>
              <c:idx val="4"/>
              <c:layout>
                <c:manualLayout>
                  <c:x val="5.9296572411494511E-2"/>
                  <c:y val="-5.788647336416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AB-4E81-8F1B-CA0FB78A0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'[Wykres w programie Microsoft PowerPoint]Arkusz1'!$A$2:$A$6</c:f>
              <c:strCache>
                <c:ptCount val="5"/>
                <c:pt idx="0">
                  <c:v>2020 rok</c:v>
                </c:pt>
                <c:pt idx="1">
                  <c:v>2021 rok</c:v>
                </c:pt>
                <c:pt idx="2">
                  <c:v>2022 rok</c:v>
                </c:pt>
                <c:pt idx="3">
                  <c:v>2023 rok</c:v>
                </c:pt>
                <c:pt idx="4">
                  <c:v>2024 rok</c:v>
                </c:pt>
              </c:strCache>
            </c:strRef>
          </c:cat>
          <c:val>
            <c:numRef>
              <c:f>'[Wykres w programie Microsoft PowerPoint]Arkusz1'!$B$2:$B$6</c:f>
              <c:numCache>
                <c:formatCode>_(* #,##0.00_);_(* \(#,##0.00\);_(* "-"??_);_(@_)</c:formatCode>
                <c:ptCount val="5"/>
                <c:pt idx="0">
                  <c:v>6329215.3899999997</c:v>
                </c:pt>
                <c:pt idx="1">
                  <c:v>6832143.0499999998</c:v>
                </c:pt>
                <c:pt idx="2">
                  <c:v>4861184.49</c:v>
                </c:pt>
                <c:pt idx="3">
                  <c:v>5684459.9299999997</c:v>
                </c:pt>
                <c:pt idx="4">
                  <c:v>14796045.880000001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5AB-4E81-8F1B-CA0FB78A0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8369664"/>
        <c:axId val="628347104"/>
        <c:axId val="705911088"/>
      </c:bar3DChart>
      <c:catAx>
        <c:axId val="62836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8347104"/>
        <c:crosses val="autoZero"/>
        <c:auto val="1"/>
        <c:lblAlgn val="ctr"/>
        <c:lblOffset val="100"/>
        <c:noMultiLvlLbl val="0"/>
      </c:catAx>
      <c:valAx>
        <c:axId val="62834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8369664"/>
        <c:crosses val="autoZero"/>
        <c:crossBetween val="between"/>
      </c:valAx>
      <c:serAx>
        <c:axId val="7059110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28347104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Poziom zadłużenia i obsługa długu w latach 20</a:t>
            </a:r>
            <a:r>
              <a:rPr kumimoji="0" lang="pl-PL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21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-202</a:t>
            </a:r>
            <a:r>
              <a:rPr kumimoji="0" lang="pl-PL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'[Wykres w programie Microsoft PowerPoint]Arkusz10'!$B$1:$C$1</c:f>
              <c:strCache>
                <c:ptCount val="1"/>
                <c:pt idx="0">
                  <c:v>Kwota długu Obsługa długu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4308140127945568"/>
                  <c:y val="-2.3267491386354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06346289392257"/>
                      <c:h val="8.91214329012175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326-4FC1-BA2F-974272343F85}"/>
                </c:ext>
              </c:extLst>
            </c:dLbl>
            <c:dLbl>
              <c:idx val="1"/>
              <c:layout>
                <c:manualLayout>
                  <c:x val="9.9313831708197839E-2"/>
                  <c:y val="-2.1164021164021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6-4FC1-BA2F-974272343F85}"/>
                </c:ext>
              </c:extLst>
            </c:dLbl>
            <c:dLbl>
              <c:idx val="2"/>
              <c:layout>
                <c:manualLayout>
                  <c:x val="9.7508125677139762E-2"/>
                  <c:y val="-6.4667095405815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6-4FC1-BA2F-974272343F85}"/>
                </c:ext>
              </c:extLst>
            </c:dLbl>
            <c:dLbl>
              <c:idx val="3"/>
              <c:layout>
                <c:manualLayout>
                  <c:x val="7.0422535211267609E-2"/>
                  <c:y val="-3.527336860670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6-4FC1-BA2F-974272343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'[Wykres w programie Microsoft PowerPoint]Arkusz10'!$A$2:$A$5</c:f>
              <c:strCache>
                <c:ptCount val="4"/>
                <c:pt idx="0">
                  <c:v>2021 rok</c:v>
                </c:pt>
                <c:pt idx="1">
                  <c:v>2022 rok</c:v>
                </c:pt>
                <c:pt idx="2">
                  <c:v>2023 rok</c:v>
                </c:pt>
                <c:pt idx="3">
                  <c:v>2024 rok</c:v>
                </c:pt>
              </c:strCache>
            </c:strRef>
          </c:cat>
          <c:val>
            <c:numRef>
              <c:f>'[Wykres w programie Microsoft PowerPoint]Arkusz10'!$B$2:$B$5</c:f>
              <c:numCache>
                <c:formatCode>_-* #\ ##0.00\ _z_ł_-;\-* #\ ##0.00\ _z_ł_-;_-* "-"??\ _z_ł_-;_-@_-</c:formatCode>
                <c:ptCount val="4"/>
                <c:pt idx="0">
                  <c:v>1483200</c:v>
                </c:pt>
                <c:pt idx="1">
                  <c:v>934800</c:v>
                </c:pt>
                <c:pt idx="2">
                  <c:v>722400</c:v>
                </c:pt>
                <c:pt idx="3">
                  <c:v>510000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26-4FC1-BA2F-974272343F85}"/>
            </c:ext>
          </c:extLst>
        </c:ser>
        <c:ser>
          <c:idx val="1"/>
          <c:order val="1"/>
          <c:tx>
            <c:strRef>
              <c:f>'[Wykres w programie Microsoft PowerPoint]Arkusz10'!$C$1</c:f>
              <c:strCache>
                <c:ptCount val="1"/>
                <c:pt idx="0">
                  <c:v>Obsługa długu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36944745395449E-2"/>
                  <c:y val="-5.643738977072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6-4FC1-BA2F-974272343F85}"/>
                </c:ext>
              </c:extLst>
            </c:dLbl>
            <c:dLbl>
              <c:idx val="1"/>
              <c:layout>
                <c:manualLayout>
                  <c:x val="5.0559768869627958E-2"/>
                  <c:y val="-3.5273368606702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6-4FC1-BA2F-974272343F85}"/>
                </c:ext>
              </c:extLst>
            </c:dLbl>
            <c:dLbl>
              <c:idx val="2"/>
              <c:layout>
                <c:manualLayout>
                  <c:x val="5.0559768869628027E-2"/>
                  <c:y val="-2.116402116402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6-4FC1-BA2F-974272343F85}"/>
                </c:ext>
              </c:extLst>
            </c:dLbl>
            <c:dLbl>
              <c:idx val="3"/>
              <c:layout>
                <c:manualLayout>
                  <c:x val="0.10834236186348863"/>
                  <c:y val="1.0582010582010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26-4FC1-BA2F-974272343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'[Wykres w programie Microsoft PowerPoint]Arkusz10'!$A$2:$A$5</c:f>
              <c:strCache>
                <c:ptCount val="4"/>
                <c:pt idx="0">
                  <c:v>2021 rok</c:v>
                </c:pt>
                <c:pt idx="1">
                  <c:v>2022 rok</c:v>
                </c:pt>
                <c:pt idx="2">
                  <c:v>2023 rok</c:v>
                </c:pt>
                <c:pt idx="3">
                  <c:v>2024 rok</c:v>
                </c:pt>
              </c:strCache>
            </c:strRef>
          </c:cat>
          <c:val>
            <c:numRef>
              <c:f>'[Wykres w programie Microsoft PowerPoint]Arkusz10'!$C$2:$C$5</c:f>
              <c:numCache>
                <c:formatCode>_-* #\ ##0.00\ _z_ł_-;\-* #\ ##0.00\ _z_ł_-;_-* "-"??\ _z_ł_-;_-@_-</c:formatCode>
                <c:ptCount val="4"/>
                <c:pt idx="0">
                  <c:v>612523.03</c:v>
                </c:pt>
                <c:pt idx="1">
                  <c:v>603707.52</c:v>
                </c:pt>
                <c:pt idx="2">
                  <c:v>256910.81</c:v>
                </c:pt>
                <c:pt idx="3">
                  <c:v>269395.13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26-4FC1-BA2F-974272343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266313456"/>
        <c:axId val="1266321616"/>
        <c:axId val="0"/>
      </c:bar3DChart>
      <c:catAx>
        <c:axId val="126631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66321616"/>
        <c:crosses val="autoZero"/>
        <c:auto val="1"/>
        <c:lblAlgn val="ctr"/>
        <c:lblOffset val="100"/>
        <c:noMultiLvlLbl val="0"/>
      </c:catAx>
      <c:valAx>
        <c:axId val="126632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_z_ł_-;\-* #\ ##0.00\ _z_ł_-;_-* &quot;-&quot;??\ _z_ł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6631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2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l-PL" dirty="0"/>
              <a:t>DOCHODY OGÓŁEM BUDŻETU GMINY W 2024 ROKU </a:t>
            </a:r>
          </a:p>
        </c:rich>
      </c:tx>
      <c:overlay val="0"/>
      <c:spPr>
        <a:noFill/>
        <a:ln w="2543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4002960827297"/>
          <c:y val="0.26904892544824632"/>
          <c:w val="0.75480769230769229"/>
          <c:h val="0.66894999405562106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plosion val="6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04B-4665-AA82-BAF933804EE3}"/>
              </c:ext>
            </c:extLst>
          </c:dPt>
          <c:dPt>
            <c:idx val="1"/>
            <c:bubble3D val="0"/>
            <c:explosion val="14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04B-4665-AA82-BAF933804EE3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04B-4665-AA82-BAF933804EE3}"/>
              </c:ext>
            </c:extLst>
          </c:dPt>
          <c:dPt>
            <c:idx val="3"/>
            <c:bubble3D val="0"/>
            <c:explosion val="7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04B-4665-AA82-BAF933804E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04B-4665-AA82-BAF933804EE3}"/>
              </c:ext>
            </c:extLst>
          </c:dPt>
          <c:dLbls>
            <c:dLbl>
              <c:idx val="0"/>
              <c:layout>
                <c:manualLayout>
                  <c:x val="-6.9448425708284536E-3"/>
                  <c:y val="-0.18285395037910765"/>
                </c:manualLayout>
              </c:layout>
              <c:spPr>
                <a:noFill/>
                <a:ln w="25433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86381097673881"/>
                      <c:h val="9.64755304554912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4B-4665-AA82-BAF933804EE3}"/>
                </c:ext>
              </c:extLst>
            </c:dLbl>
            <c:dLbl>
              <c:idx val="1"/>
              <c:layout>
                <c:manualLayout>
                  <c:x val="0.12872935168433014"/>
                  <c:y val="-0.14525833856817527"/>
                </c:manualLayout>
              </c:layout>
              <c:spPr>
                <a:noFill/>
                <a:ln w="25433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78353728211413"/>
                      <c:h val="8.19593787335722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04B-4665-AA82-BAF933804EE3}"/>
                </c:ext>
              </c:extLst>
            </c:dLbl>
            <c:dLbl>
              <c:idx val="2"/>
              <c:layout>
                <c:manualLayout>
                  <c:x val="-3.6508399127638258E-2"/>
                  <c:y val="3.4552448011353496E-3"/>
                </c:manualLayout>
              </c:layout>
              <c:spPr>
                <a:noFill/>
                <a:ln w="25433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04110564047536"/>
                      <c:h val="0.11845880922181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4B-4665-AA82-BAF933804EE3}"/>
                </c:ext>
              </c:extLst>
            </c:dLbl>
            <c:dLbl>
              <c:idx val="3"/>
              <c:layout>
                <c:manualLayout>
                  <c:x val="-8.4025339510661434E-2"/>
                  <c:y val="-6.0226342674907569E-2"/>
                </c:manualLayout>
              </c:layout>
              <c:spPr>
                <a:noFill/>
                <a:ln w="25433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4B-4665-AA82-BAF933804EE3}"/>
                </c:ext>
              </c:extLst>
            </c:dLbl>
            <c:dLbl>
              <c:idx val="4"/>
              <c:layout>
                <c:manualLayout>
                  <c:x val="0.16716160666528507"/>
                  <c:y val="-4.6790656544276069E-2"/>
                </c:manualLayout>
              </c:layout>
              <c:spPr>
                <a:noFill/>
                <a:ln w="25433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3366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1155580725897"/>
                      <c:h val="0.140233007891186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04B-4665-AA82-BAF933804EE3}"/>
                </c:ext>
              </c:extLst>
            </c:dLbl>
            <c:spPr>
              <a:noFill/>
              <a:ln w="254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37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Dochody własne</c:v>
                </c:pt>
                <c:pt idx="1">
                  <c:v>Subwencje</c:v>
                </c:pt>
                <c:pt idx="2">
                  <c:v>Dotacje-zadania zlecone</c:v>
                </c:pt>
                <c:pt idx="3">
                  <c:v>Dotacje celowe na zadania własne w tym:majatkowe</c:v>
                </c:pt>
                <c:pt idx="4">
                  <c:v>Dochody na programy, projekty UE</c:v>
                </c:pt>
              </c:strCache>
            </c:strRef>
          </c:cat>
          <c:val>
            <c:numRef>
              <c:f>Arkusz1!$B$2:$B$6</c:f>
              <c:numCache>
                <c:formatCode>_-* #\ ##0.00\ _z_ł_-;\-* #\ ##0.00\ _z_ł_-;_-* "-"??\ _z_ł_-;_-@_-</c:formatCode>
                <c:ptCount val="5"/>
                <c:pt idx="0">
                  <c:v>11519269.48</c:v>
                </c:pt>
                <c:pt idx="1">
                  <c:v>19881268</c:v>
                </c:pt>
                <c:pt idx="2">
                  <c:v>4739082.7699999996</c:v>
                </c:pt>
                <c:pt idx="3">
                  <c:v>6785342.8399999999</c:v>
                </c:pt>
                <c:pt idx="4">
                  <c:v>2327477.2799999998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4B-4665-AA82-BAF933804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33">
          <a:noFill/>
        </a:ln>
      </c:spPr>
    </c:plotArea>
    <c:plotVisOnly val="1"/>
    <c:dispBlanksAs val="gap"/>
    <c:showDLblsOverMax val="0"/>
  </c:chart>
  <c:spPr>
    <a:solidFill>
      <a:schemeClr val="bg1"/>
    </a:solidFill>
    <a:ln w="9537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STRUKTURA </a:t>
            </a:r>
            <a:r>
              <a:rPr lang="pl-PL" sz="1400" b="1"/>
              <a:t>DOCHODÓW</a:t>
            </a:r>
            <a:r>
              <a:rPr lang="en-US" sz="1400" b="1"/>
              <a:t>
</a:t>
            </a:r>
            <a:r>
              <a:rPr lang="pl-PL" sz="1400" b="1"/>
              <a:t>W</a:t>
            </a:r>
            <a:r>
              <a:rPr lang="pl-PL" sz="1400" b="1" baseline="0"/>
              <a:t> 2024 ROKU </a:t>
            </a:r>
            <a:r>
              <a:rPr lang="en-US" sz="1400" b="1"/>
              <a:t> WG DZIAŁÓW KLASYFIKAC</a:t>
            </a:r>
            <a:r>
              <a:rPr lang="pl-PL" sz="1400" b="1"/>
              <a:t>ji BUDŻETOWEJ</a:t>
            </a:r>
            <a:endParaRPr lang="en-US" sz="1400" b="1"/>
          </a:p>
        </c:rich>
      </c:tx>
      <c:layout>
        <c:manualLayout>
          <c:xMode val="edge"/>
          <c:yMode val="edge"/>
          <c:x val="0.25149615121639207"/>
          <c:y val="2.5420749380992057E-2"/>
        </c:manualLayout>
      </c:layout>
      <c:overlay val="0"/>
      <c:spPr>
        <a:noFill/>
        <a:ln w="25379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40036102206591"/>
          <c:y val="0.2449238962974746"/>
          <c:w val="0.6930180881861312"/>
          <c:h val="0.4853105861767279"/>
        </c:manualLayout>
      </c:layout>
      <c:pie3DChart>
        <c:varyColors val="1"/>
        <c:ser>
          <c:idx val="0"/>
          <c:order val="0"/>
          <c:tx>
            <c:strRef>
              <c:f>Arkusz6!$B$1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13-4CBA-8554-BDDAA993E555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13-4CBA-8554-BDDAA993E555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13-4CBA-8554-BDDAA993E555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13-4CBA-8554-BDDAA993E555}"/>
              </c:ext>
            </c:extLst>
          </c:dPt>
          <c:dPt>
            <c:idx val="6"/>
            <c:bubble3D val="0"/>
            <c:explosion val="10"/>
            <c:spPr>
              <a:solidFill>
                <a:srgbClr val="FFFF00"/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913-4CBA-8554-BDDAA993E555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913-4CBA-8554-BDDAA993E555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913-4CBA-8554-BDDAA993E555}"/>
              </c:ext>
            </c:extLst>
          </c:dPt>
          <c:dPt>
            <c:idx val="9"/>
            <c:bubble3D val="0"/>
            <c:explosion val="8"/>
            <c:spPr>
              <a:solidFill>
                <a:srgbClr val="92D050"/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913-4CBA-8554-BDDAA993E555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913-4CBA-8554-BDDAA993E555}"/>
              </c:ext>
            </c:extLst>
          </c:dPt>
          <c:dPt>
            <c:idx val="11"/>
            <c:bubble3D val="0"/>
            <c:explosion val="8"/>
            <c:spPr>
              <a:solidFill>
                <a:schemeClr val="accent4">
                  <a:lumMod val="60000"/>
                </a:schemeClr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913-4CBA-8554-BDDAA993E555}"/>
              </c:ext>
            </c:extLst>
          </c:dPt>
          <c:dPt>
            <c:idx val="12"/>
            <c:bubble3D val="0"/>
            <c:explosion val="3"/>
            <c:spPr>
              <a:solidFill>
                <a:srgbClr val="00B050"/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E913-4CBA-8554-BDDAA993E555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37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E913-4CBA-8554-BDDAA993E555}"/>
              </c:ext>
            </c:extLst>
          </c:dPt>
          <c:dPt>
            <c:idx val="14"/>
            <c:bubble3D val="0"/>
            <c:explosion val="6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9-E913-4CBA-8554-BDDAA993E55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A-E913-4CBA-8554-BDDAA993E555}"/>
              </c:ext>
            </c:extLst>
          </c:dPt>
          <c:dPt>
            <c:idx val="16"/>
            <c:bubble3D val="0"/>
            <c:explosion val="8"/>
            <c:extLst>
              <c:ext xmlns:c16="http://schemas.microsoft.com/office/drawing/2014/chart" uri="{C3380CC4-5D6E-409C-BE32-E72D297353CC}">
                <c16:uniqueId val="{0000001C-E913-4CBA-8554-BDDAA993E55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D-E913-4CBA-8554-BDDAA993E55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E-E913-4CBA-8554-BDDAA993E555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F-E913-4CBA-8554-BDDAA993E555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20-E913-4CBA-8554-BDDAA993E555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21-E913-4CBA-8554-BDDAA993E555}"/>
              </c:ext>
            </c:extLst>
          </c:dPt>
          <c:dLbls>
            <c:dLbl>
              <c:idx val="0"/>
              <c:layout>
                <c:manualLayout>
                  <c:x val="-0.26349023284628936"/>
                  <c:y val="-0.12735121744019604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13-4CBA-8554-BDDAA993E555}"/>
                </c:ext>
              </c:extLst>
            </c:dLbl>
            <c:dLbl>
              <c:idx val="1"/>
              <c:spPr>
                <a:noFill/>
                <a:ln w="25379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21686746987953"/>
                      <c:h val="3.5252643948296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2-E913-4CBA-8554-BDDAA993E555}"/>
                </c:ext>
              </c:extLst>
            </c:dLbl>
            <c:dLbl>
              <c:idx val="2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00091628436508"/>
                      <c:h val="6.1393489434608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E913-4CBA-8554-BDDAA993E555}"/>
                </c:ext>
              </c:extLst>
            </c:dLbl>
            <c:dLbl>
              <c:idx val="3"/>
              <c:layout>
                <c:manualLayout>
                  <c:x val="-0.11050677165131263"/>
                  <c:y val="-0.1374497662378153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13-4CBA-8554-BDDAA993E555}"/>
                </c:ext>
              </c:extLst>
            </c:dLbl>
            <c:dLbl>
              <c:idx val="4"/>
              <c:layout>
                <c:manualLayout>
                  <c:x val="9.1569010820123198E-2"/>
                  <c:y val="-0.1575919871809284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13-4CBA-8554-BDDAA993E555}"/>
                </c:ext>
              </c:extLst>
            </c:dLbl>
            <c:dLbl>
              <c:idx val="5"/>
              <c:layout>
                <c:manualLayout>
                  <c:x val="8.0055809242874573E-2"/>
                  <c:y val="-0.1311895264947963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13-4CBA-8554-BDDAA993E555}"/>
                </c:ext>
              </c:extLst>
            </c:dLbl>
            <c:dLbl>
              <c:idx val="6"/>
              <c:layout>
                <c:manualLayout>
                  <c:x val="7.5924672572200452E-2"/>
                  <c:y val="-2.3140882375425515E-2"/>
                </c:manualLayout>
              </c:layout>
              <c:spPr>
                <a:noFill/>
                <a:ln w="25379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913-4CBA-8554-BDDAA993E555}"/>
                </c:ext>
              </c:extLst>
            </c:dLbl>
            <c:dLbl>
              <c:idx val="7"/>
              <c:layout>
                <c:manualLayout>
                  <c:x val="7.3453913994982023E-2"/>
                  <c:y val="-9.28390376103044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13-4CBA-8554-BDDAA993E555}"/>
                </c:ext>
              </c:extLst>
            </c:dLbl>
            <c:dLbl>
              <c:idx val="8"/>
              <c:layout>
                <c:manualLayout>
                  <c:x val="0.11311984202726356"/>
                  <c:y val="3.6961256484858295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13-4CBA-8554-BDDAA993E555}"/>
                </c:ext>
              </c:extLst>
            </c:dLbl>
            <c:dLbl>
              <c:idx val="9"/>
              <c:layout>
                <c:manualLayout>
                  <c:x val="2.7214198954993073E-2"/>
                  <c:y val="1.950291621885356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13-4CBA-8554-BDDAA993E555}"/>
                </c:ext>
              </c:extLst>
            </c:dLbl>
            <c:dLbl>
              <c:idx val="10"/>
              <c:layout>
                <c:manualLayout>
                  <c:x val="-0.13936039870674755"/>
                  <c:y val="6.6911455993164559E-2"/>
                </c:manualLayout>
              </c:layout>
              <c:spPr>
                <a:noFill/>
                <a:ln w="25379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E913-4CBA-8554-BDDAA993E555}"/>
                </c:ext>
              </c:extLst>
            </c:dLbl>
            <c:dLbl>
              <c:idx val="11"/>
              <c:layout>
                <c:manualLayout>
                  <c:x val="5.2258751622310237E-2"/>
                  <c:y val="0.1682354739923643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913-4CBA-8554-BDDAA993E555}"/>
                </c:ext>
              </c:extLst>
            </c:dLbl>
            <c:dLbl>
              <c:idx val="12"/>
              <c:layout>
                <c:manualLayout>
                  <c:x val="-4.0168224497637135E-2"/>
                  <c:y val="0.188430907872666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913-4CBA-8554-BDDAA993E555}"/>
                </c:ext>
              </c:extLst>
            </c:dLbl>
            <c:dLbl>
              <c:idx val="13"/>
              <c:layout>
                <c:manualLayout>
                  <c:x val="-5.033875962541233E-2"/>
                  <c:y val="5.171922755800584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913-4CBA-8554-BDDAA993E555}"/>
                </c:ext>
              </c:extLst>
            </c:dLbl>
            <c:dLbl>
              <c:idx val="14"/>
              <c:layout>
                <c:manualLayout>
                  <c:x val="-4.9272970407998849E-2"/>
                  <c:y val="1.514410213286446E-2"/>
                </c:manualLayout>
              </c:layout>
              <c:spPr>
                <a:noFill/>
                <a:ln w="25379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E913-4CBA-8554-BDDAA993E555}"/>
                </c:ext>
              </c:extLst>
            </c:dLbl>
            <c:dLbl>
              <c:idx val="15"/>
              <c:layout>
                <c:manualLayout>
                  <c:x val="6.6777019047539942E-3"/>
                  <c:y val="-2.7412353390344448E-2"/>
                </c:manualLayout>
              </c:layout>
              <c:spPr>
                <a:noFill/>
                <a:ln w="25379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E913-4CBA-8554-BDDAA993E555}"/>
                </c:ext>
              </c:extLst>
            </c:dLbl>
            <c:dLbl>
              <c:idx val="16"/>
              <c:layout>
                <c:manualLayout>
                  <c:x val="-0.12386543094125879"/>
                  <c:y val="-2.146682085693451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913-4CBA-8554-BDDAA993E555}"/>
                </c:ext>
              </c:extLst>
            </c:dLbl>
            <c:dLbl>
              <c:idx val="17"/>
              <c:layout>
                <c:manualLayout>
                  <c:x val="-0.19105938285638427"/>
                  <c:y val="-7.538394113270922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913-4CBA-8554-BDDAA993E555}"/>
                </c:ext>
              </c:extLst>
            </c:dLbl>
            <c:dLbl>
              <c:idx val="18"/>
              <c:layout>
                <c:manualLayout>
                  <c:x val="-0.27986976367831073"/>
                  <c:y val="-0.1152049597455372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913-4CBA-8554-BDDAA993E555}"/>
                </c:ext>
              </c:extLst>
            </c:dLbl>
            <c:dLbl>
              <c:idx val="19"/>
              <c:layout>
                <c:manualLayout>
                  <c:x val="-0.17112224608287602"/>
                  <c:y val="-0.1205461438532304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913-4CBA-8554-BDDAA993E555}"/>
                </c:ext>
              </c:extLst>
            </c:dLbl>
            <c:dLbl>
              <c:idx val="20"/>
              <c:layout>
                <c:manualLayout>
                  <c:x val="-7.9983608768271583E-2"/>
                  <c:y val="-7.190799803223248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913-4CBA-8554-BDDAA993E555}"/>
                </c:ext>
              </c:extLst>
            </c:dLbl>
            <c:dLbl>
              <c:idx val="21"/>
              <c:layout>
                <c:manualLayout>
                  <c:x val="-0.16089667645299277"/>
                  <c:y val="-9.996635942392723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913-4CBA-8554-BDDAA993E555}"/>
                </c:ext>
              </c:extLst>
            </c:dLbl>
            <c:spPr>
              <a:noFill/>
              <a:ln w="2537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17" cap="flat" cmpd="sng" algn="ctr">
                  <a:solidFill>
                    <a:schemeClr val="accent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Arkusz6!$A$2:$A$23</c:f>
              <c:strCache>
                <c:ptCount val="19"/>
                <c:pt idx="0">
                  <c:v>010</c:v>
                </c:pt>
                <c:pt idx="1">
                  <c:v>600</c:v>
                </c:pt>
                <c:pt idx="2">
                  <c:v>630</c:v>
                </c:pt>
                <c:pt idx="3">
                  <c:v>700</c:v>
                </c:pt>
                <c:pt idx="4">
                  <c:v>710</c:v>
                </c:pt>
                <c:pt idx="5">
                  <c:v>750</c:v>
                </c:pt>
                <c:pt idx="6">
                  <c:v>751</c:v>
                </c:pt>
                <c:pt idx="7">
                  <c:v>752</c:v>
                </c:pt>
                <c:pt idx="8">
                  <c:v>754</c:v>
                </c:pt>
                <c:pt idx="9">
                  <c:v>756</c:v>
                </c:pt>
                <c:pt idx="10">
                  <c:v>758</c:v>
                </c:pt>
                <c:pt idx="11">
                  <c:v>801</c:v>
                </c:pt>
                <c:pt idx="12">
                  <c:v>852</c:v>
                </c:pt>
                <c:pt idx="13">
                  <c:v>853</c:v>
                </c:pt>
                <c:pt idx="14">
                  <c:v>854</c:v>
                </c:pt>
                <c:pt idx="15">
                  <c:v>855</c:v>
                </c:pt>
                <c:pt idx="16">
                  <c:v>900</c:v>
                </c:pt>
                <c:pt idx="17">
                  <c:v>921</c:v>
                </c:pt>
                <c:pt idx="18">
                  <c:v>926</c:v>
                </c:pt>
              </c:strCache>
            </c:strRef>
          </c:cat>
          <c:val>
            <c:numRef>
              <c:f>Arkusz6!$B$2:$B$23</c:f>
              <c:numCache>
                <c:formatCode>_-* #\ ##0.00\ _z_ł_-;\-* #\ ##0.00\ _z_ł_-;_-* "-"??\ _z_ł_-;_-@_-</c:formatCode>
                <c:ptCount val="22"/>
                <c:pt idx="0">
                  <c:v>1419698.37</c:v>
                </c:pt>
                <c:pt idx="1">
                  <c:v>132868.53</c:v>
                </c:pt>
                <c:pt idx="2">
                  <c:v>21591.42</c:v>
                </c:pt>
                <c:pt idx="3">
                  <c:v>752501.02</c:v>
                </c:pt>
                <c:pt idx="4">
                  <c:v>113900</c:v>
                </c:pt>
                <c:pt idx="5">
                  <c:v>1571907.03</c:v>
                </c:pt>
                <c:pt idx="6">
                  <c:v>126773.99</c:v>
                </c:pt>
                <c:pt idx="7">
                  <c:v>300</c:v>
                </c:pt>
                <c:pt idx="8">
                  <c:v>67050</c:v>
                </c:pt>
                <c:pt idx="9">
                  <c:v>5166745.18</c:v>
                </c:pt>
                <c:pt idx="10">
                  <c:v>22182195.52</c:v>
                </c:pt>
                <c:pt idx="11">
                  <c:v>2533616.5</c:v>
                </c:pt>
                <c:pt idx="12">
                  <c:v>1249493.54</c:v>
                </c:pt>
                <c:pt idx="13">
                  <c:v>800430.63</c:v>
                </c:pt>
                <c:pt idx="14">
                  <c:v>301398.37</c:v>
                </c:pt>
                <c:pt idx="15">
                  <c:v>3550222.1</c:v>
                </c:pt>
                <c:pt idx="16">
                  <c:v>2047451.93</c:v>
                </c:pt>
                <c:pt idx="17">
                  <c:v>1573290</c:v>
                </c:pt>
                <c:pt idx="18">
                  <c:v>1641006.24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E913-4CBA-8554-BDDAA993E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14225951167868722"/>
          <c:y val="0.90741894222983677"/>
          <c:w val="0.74607238801032227"/>
          <c:h val="5.70645137316107E-2"/>
        </c:manualLayout>
      </c:layout>
      <c:overlay val="1"/>
      <c:spPr>
        <a:noFill/>
        <a:ln w="2537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61223078189055"/>
          <c:y val="0.23042486020071842"/>
          <c:w val="0.75480769230769229"/>
          <c:h val="0.66894999405562106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9B1-4E82-8225-998492CF9DAC}"/>
              </c:ext>
            </c:extLst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9B1-4E82-8225-998492CF9D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9B1-4E82-8225-998492CF9D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9B1-4E82-8225-998492CF9D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9B1-4E82-8225-998492CF9DAC}"/>
              </c:ext>
            </c:extLst>
          </c:dPt>
          <c:dLbls>
            <c:dLbl>
              <c:idx val="0"/>
              <c:layout>
                <c:manualLayout>
                  <c:x val="5.9322604224285605E-2"/>
                  <c:y val="-8.1300813008130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687234153227"/>
                      <c:h val="0.160187525460134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B1-4E82-8225-998492CF9DAC}"/>
                </c:ext>
              </c:extLst>
            </c:dLbl>
            <c:dLbl>
              <c:idx val="1"/>
              <c:layout>
                <c:manualLayout>
                  <c:x val="0.32298315818017759"/>
                  <c:y val="-3.7789319705218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76251551515174"/>
                      <c:h val="9.64140558456467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B1-4E82-8225-998492CF9DAC}"/>
                </c:ext>
              </c:extLst>
            </c:dLbl>
            <c:dLbl>
              <c:idx val="2"/>
              <c:layout>
                <c:manualLayout>
                  <c:x val="-1.3388419007083504E-2"/>
                  <c:y val="-5.9397421845333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92535216393576"/>
                      <c:h val="0.130209205610653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B1-4E82-8225-998492CF9DAC}"/>
                </c:ext>
              </c:extLst>
            </c:dLbl>
            <c:dLbl>
              <c:idx val="3"/>
              <c:layout>
                <c:manualLayout>
                  <c:x val="7.244796204699433E-2"/>
                  <c:y val="-8.7107967463880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946844228180812"/>
                      <c:h val="0.11502633966596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B1-4E82-8225-998492CF9DAC}"/>
                </c:ext>
              </c:extLst>
            </c:dLbl>
            <c:dLbl>
              <c:idx val="4"/>
              <c:layout>
                <c:manualLayout>
                  <c:x val="0.29292267539591255"/>
                  <c:y val="-3.4843205574912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4428617771093"/>
                      <c:h val="0.11502624671916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9B1-4E82-8225-998492CF9D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Dochody własne</c:v>
                </c:pt>
                <c:pt idx="1">
                  <c:v>Subwencje</c:v>
                </c:pt>
                <c:pt idx="2">
                  <c:v>Dotacje na realizację zadań bieżacych</c:v>
                </c:pt>
                <c:pt idx="3">
                  <c:v>Dochody na programy, projekty UE</c:v>
                </c:pt>
              </c:strCache>
            </c:strRef>
          </c:cat>
          <c:val>
            <c:numRef>
              <c:f>Arkusz1!$B$2:$B$5</c:f>
              <c:numCache>
                <c:formatCode>_-* #\ ##0.00\ _z_ł_-;\-* #\ ##0.00\ _z_ł_-;_-* "-"??\ _z_ł_-;_-@_-</c:formatCode>
                <c:ptCount val="4"/>
                <c:pt idx="0">
                  <c:v>9911212.0199999996</c:v>
                </c:pt>
                <c:pt idx="1">
                  <c:v>19881268</c:v>
                </c:pt>
                <c:pt idx="2">
                  <c:v>6689573.3399999999</c:v>
                </c:pt>
                <c:pt idx="3">
                  <c:v>2714782.51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B1-4E82-8225-998492CF9DA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61217948717952"/>
          <c:y val="0.20984846406394325"/>
          <c:w val="0.75480769230769229"/>
          <c:h val="0.66894999405562106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plosion val="6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C93-4499-8199-2CD4C0DDE012}"/>
              </c:ext>
            </c:extLst>
          </c:dPt>
          <c:dPt>
            <c:idx val="1"/>
            <c:bubble3D val="0"/>
            <c:explosion val="14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C93-4499-8199-2CD4C0DDE012}"/>
              </c:ext>
            </c:extLst>
          </c:dPt>
          <c:dPt>
            <c:idx val="2"/>
            <c:bubble3D val="0"/>
            <c:explosion val="18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C93-4499-8199-2CD4C0DDE012}"/>
              </c:ext>
            </c:extLst>
          </c:dPt>
          <c:dPt>
            <c:idx val="3"/>
            <c:bubble3D val="0"/>
            <c:explosion val="7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C93-4499-8199-2CD4C0DDE0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C93-4499-8199-2CD4C0DDE012}"/>
              </c:ext>
            </c:extLst>
          </c:dPt>
          <c:dLbls>
            <c:dLbl>
              <c:idx val="0"/>
              <c:layout>
                <c:manualLayout>
                  <c:x val="-0.26156098775910142"/>
                  <c:y val="-0.111045023319286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7430048755969"/>
                      <c:h val="8.30116229504869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93-4499-8199-2CD4C0DDE012}"/>
                </c:ext>
              </c:extLst>
            </c:dLbl>
            <c:dLbl>
              <c:idx val="1"/>
              <c:layout>
                <c:manualLayout>
                  <c:x val="-1.6568514245229593E-2"/>
                  <c:y val="-0.194156086981639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1880219137764"/>
                      <c:h val="9.64141620748933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93-4499-8199-2CD4C0DDE012}"/>
                </c:ext>
              </c:extLst>
            </c:dLbl>
            <c:dLbl>
              <c:idx val="2"/>
              <c:layout>
                <c:manualLayout>
                  <c:x val="3.5826449611245391E-2"/>
                  <c:y val="8.55863469366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09634448631392"/>
                      <c:h val="0.14056330089295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C93-4499-8199-2CD4C0DDE012}"/>
                </c:ext>
              </c:extLst>
            </c:dLbl>
            <c:dLbl>
              <c:idx val="3"/>
              <c:layout>
                <c:manualLayout>
                  <c:x val="2.3714360210699663E-2"/>
                  <c:y val="-8.7108013937282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0012386092188"/>
                      <c:h val="0.11502624671916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C93-4499-8199-2CD4C0DDE012}"/>
                </c:ext>
              </c:extLst>
            </c:dLbl>
            <c:dLbl>
              <c:idx val="4"/>
              <c:layout>
                <c:manualLayout>
                  <c:x val="0.29292267539591255"/>
                  <c:y val="-3.4843205574912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4428617771093"/>
                      <c:h val="0.115026246719160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C93-4499-8199-2CD4C0DDE0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Środki z budżetu UE</c:v>
                </c:pt>
                <c:pt idx="1">
                  <c:v>Dochody ze sprzedaży majątku</c:v>
                </c:pt>
                <c:pt idx="2">
                  <c:v>Dotacje iśrodki  na realizację zadań inwestycyjnych</c:v>
                </c:pt>
              </c:strCache>
            </c:strRef>
          </c:cat>
          <c:val>
            <c:numRef>
              <c:f>Arkusz1!$B$2:$B$4</c:f>
              <c:numCache>
                <c:formatCode>_-* #\ ##0.00\ _z_ł_-;\-* #\ ##0.00\ _z_ł_-;_-* "-"??\ _z_ł_-;_-@_-</c:formatCode>
                <c:ptCount val="3"/>
                <c:pt idx="0">
                  <c:v>891446.63</c:v>
                </c:pt>
                <c:pt idx="1">
                  <c:v>329305.59999999998</c:v>
                </c:pt>
                <c:pt idx="2">
                  <c:v>4834852.2699999996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93-4499-8199-2CD4C0DDE01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/>
              <a:t>Struktura</a:t>
            </a:r>
            <a:r>
              <a:rPr lang="pl-PL" sz="2000" b="1" baseline="0" dirty="0"/>
              <a:t> wydatków w 2024 roku wg grup rodzajowych</a:t>
            </a:r>
            <a:endParaRPr lang="en-US" sz="2000" b="1" dirty="0"/>
          </a:p>
        </c:rich>
      </c:tx>
      <c:layout>
        <c:manualLayout>
          <c:xMode val="edge"/>
          <c:yMode val="edge"/>
          <c:x val="0.27082454586025284"/>
          <c:y val="4.8272357723577235E-2"/>
        </c:manualLayout>
      </c:layout>
      <c:overlay val="0"/>
      <c:spPr>
        <a:noFill/>
        <a:ln w="25398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162434870701747E-2"/>
          <c:y val="0.29817784470846492"/>
          <c:w val="0.86842281177797565"/>
          <c:h val="0.58487032680366169"/>
        </c:manualLayout>
      </c:layout>
      <c:pie3DChart>
        <c:varyColors val="1"/>
        <c:ser>
          <c:idx val="0"/>
          <c:order val="0"/>
          <c:tx>
            <c:strRef>
              <c:f>Arkusz7!$B$1</c:f>
              <c:strCache>
                <c:ptCount val="1"/>
              </c:strCache>
            </c:strRef>
          </c:tx>
          <c:dPt>
            <c:idx val="0"/>
            <c:bubble3D val="0"/>
            <c:explosion val="11"/>
            <c:spPr>
              <a:solidFill>
                <a:srgbClr val="92D050"/>
              </a:solidFill>
              <a:ln w="253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0A-4BFD-83E4-73D32693D3FA}"/>
              </c:ext>
            </c:extLst>
          </c:dPt>
          <c:dPt>
            <c:idx val="1"/>
            <c:bubble3D val="0"/>
            <c:explosion val="21"/>
            <c:spPr>
              <a:solidFill>
                <a:srgbClr val="00B0F0"/>
              </a:solidFill>
              <a:ln w="253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0A-4BFD-83E4-73D32693D3FA}"/>
              </c:ext>
            </c:extLst>
          </c:dPt>
          <c:dPt>
            <c:idx val="2"/>
            <c:bubble3D val="0"/>
            <c:explosion val="9"/>
            <c:spPr>
              <a:solidFill>
                <a:schemeClr val="accent3"/>
              </a:solidFill>
              <a:ln w="253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0A-4BFD-83E4-73D32693D3FA}"/>
              </c:ext>
            </c:extLst>
          </c:dPt>
          <c:dPt>
            <c:idx val="3"/>
            <c:bubble3D val="0"/>
            <c:explosion val="16"/>
            <c:spPr>
              <a:solidFill>
                <a:schemeClr val="accent4"/>
              </a:solidFill>
              <a:ln w="253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0A-4BFD-83E4-73D32693D3FA}"/>
              </c:ext>
            </c:extLst>
          </c:dPt>
          <c:dPt>
            <c:idx val="4"/>
            <c:bubble3D val="0"/>
            <c:explosion val="19"/>
            <c:spPr>
              <a:solidFill>
                <a:schemeClr val="accent5"/>
              </a:solidFill>
              <a:ln w="253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0A-4BFD-83E4-73D32693D3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39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30A-4BFD-83E4-73D32693D3FA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130A-4BFD-83E4-73D32693D3FA}"/>
              </c:ext>
            </c:extLst>
          </c:dPt>
          <c:dLbls>
            <c:dLbl>
              <c:idx val="0"/>
              <c:layout>
                <c:manualLayout>
                  <c:x val="-0.13567260182013674"/>
                  <c:y val="-0.1799267079030840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54157813606633"/>
                      <c:h val="0.11925813008130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30A-4BFD-83E4-73D32693D3FA}"/>
                </c:ext>
              </c:extLst>
            </c:dLbl>
            <c:dLbl>
              <c:idx val="1"/>
              <c:layout>
                <c:manualLayout>
                  <c:x val="0.36704308042985795"/>
                  <c:y val="-3.11699795147558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04687708898633"/>
                      <c:h val="0.11925813008130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0A-4BFD-83E4-73D32693D3FA}"/>
                </c:ext>
              </c:extLst>
            </c:dLbl>
            <c:dLbl>
              <c:idx val="2"/>
              <c:layout>
                <c:manualLayout>
                  <c:x val="0.10054491355951034"/>
                  <c:y val="0.1766986348505217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34104070324538"/>
                      <c:h val="9.13491853914602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30A-4BFD-83E4-73D32693D3FA}"/>
                </c:ext>
              </c:extLst>
            </c:dLbl>
            <c:dLbl>
              <c:idx val="3"/>
              <c:layout>
                <c:manualLayout>
                  <c:x val="-4.7587697412152115E-4"/>
                  <c:y val="-2.6642242773282556E-2"/>
                </c:manualLayout>
              </c:layout>
              <c:numFmt formatCode="0.00%" sourceLinked="0"/>
              <c:spPr>
                <a:noFill/>
                <a:ln w="2539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113221958366313"/>
                      <c:h val="9.13491853914602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30A-4BFD-83E4-73D32693D3FA}"/>
                </c:ext>
              </c:extLst>
            </c:dLbl>
            <c:dLbl>
              <c:idx val="4"/>
              <c:layout>
                <c:manualLayout>
                  <c:x val="-4.6221912254570587E-3"/>
                  <c:y val="-0.17435119609566152"/>
                </c:manualLayout>
              </c:layout>
              <c:numFmt formatCode="0.00%" sourceLinked="0"/>
              <c:spPr>
                <a:noFill/>
                <a:ln w="2539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5470653919809"/>
                      <c:h val="8.55501174372225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30A-4BFD-83E4-73D32693D3FA}"/>
                </c:ext>
              </c:extLst>
            </c:dLbl>
            <c:dLbl>
              <c:idx val="5"/>
              <c:layout>
                <c:manualLayout>
                  <c:x val="-3.0891495980622217E-2"/>
                  <c:y val="-0.25439493890315124"/>
                </c:manualLayout>
              </c:layout>
              <c:numFmt formatCode="0.00%" sourceLinked="0"/>
              <c:spPr>
                <a:noFill/>
                <a:ln w="25398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06066180970476"/>
                      <c:h val="0.115298566579881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30A-4BFD-83E4-73D32693D3FA}"/>
                </c:ext>
              </c:extLst>
            </c:dLbl>
            <c:dLbl>
              <c:idx val="6"/>
              <c:layout>
                <c:manualLayout>
                  <c:x val="0.16998099552027179"/>
                  <c:y val="-0.2140918075027206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97883191886399"/>
                      <c:h val="9.13491853914602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30A-4BFD-83E4-73D32693D3FA}"/>
                </c:ext>
              </c:extLst>
            </c:dLbl>
            <c:numFmt formatCode="0.00%" sourceLinked="0"/>
            <c:spPr>
              <a:noFill/>
              <a:ln w="253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Arkusz7!$A$2:$A$8</c:f>
              <c:strCache>
                <c:ptCount val="7"/>
                <c:pt idx="0">
                  <c:v>Wynagrodzenia i składki od nich naliczane</c:v>
                </c:pt>
                <c:pt idx="1">
                  <c:v>Zadania statutowe jednostek budżetowych</c:v>
                </c:pt>
                <c:pt idx="2">
                  <c:v>Dotacje na zadania bieżące</c:v>
                </c:pt>
                <c:pt idx="3">
                  <c:v>Świadczenia na rzecz osób fizycznych</c:v>
                </c:pt>
                <c:pt idx="4">
                  <c:v>Wydatki bieżące na programy art.5,ust1 pkt 2 i 3</c:v>
                </c:pt>
                <c:pt idx="5">
                  <c:v>Obsługa długu</c:v>
                </c:pt>
                <c:pt idx="6">
                  <c:v>Wydatki majątkowe</c:v>
                </c:pt>
              </c:strCache>
            </c:strRef>
          </c:cat>
          <c:val>
            <c:numRef>
              <c:f>Arkusz7!$B$2:$B$8</c:f>
              <c:numCache>
                <c:formatCode>_-* #\ ##0.00\ _z_ł_-;\-* #\ ##0.00\ _z_ł_-;_-* "-"??\ _z_ł_-;_-@_-</c:formatCode>
                <c:ptCount val="7"/>
                <c:pt idx="0">
                  <c:v>16580401.77</c:v>
                </c:pt>
                <c:pt idx="1">
                  <c:v>8692047.7599999998</c:v>
                </c:pt>
                <c:pt idx="2">
                  <c:v>1879991.89</c:v>
                </c:pt>
                <c:pt idx="3">
                  <c:v>5587093.0199999996</c:v>
                </c:pt>
                <c:pt idx="4">
                  <c:v>49461.37</c:v>
                </c:pt>
                <c:pt idx="5">
                  <c:v>56995.13</c:v>
                </c:pt>
                <c:pt idx="6">
                  <c:v>14796045.880000001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30A-4BFD-83E4-73D32693D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STRUKTURA </a:t>
            </a:r>
            <a:r>
              <a:rPr lang="pl-PL" sz="1600" b="1"/>
              <a:t>WYDATKÓW</a:t>
            </a:r>
            <a:r>
              <a:rPr lang="en-US" sz="1600" b="1"/>
              <a:t>
</a:t>
            </a:r>
            <a:r>
              <a:rPr lang="pl-PL" sz="1600" b="1"/>
              <a:t>W</a:t>
            </a:r>
            <a:r>
              <a:rPr lang="pl-PL" sz="1600" b="1" baseline="0"/>
              <a:t> 2024 ROKU </a:t>
            </a:r>
            <a:r>
              <a:rPr lang="en-US" sz="1600" b="1"/>
              <a:t> WG DZIAŁÓW KLASYFIKAC</a:t>
            </a:r>
            <a:r>
              <a:rPr lang="pl-PL" sz="1600" b="1"/>
              <a:t>ji BUDŻETOWEJ</a:t>
            </a:r>
            <a:endParaRPr lang="en-US" sz="1600" b="1"/>
          </a:p>
        </c:rich>
      </c:tx>
      <c:layout>
        <c:manualLayout>
          <c:xMode val="edge"/>
          <c:yMode val="edge"/>
          <c:x val="0.25149609836506287"/>
          <c:y val="2.5420738864928315E-2"/>
        </c:manualLayout>
      </c:layout>
      <c:overlay val="0"/>
      <c:spPr>
        <a:noFill/>
        <a:ln w="25424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393950851339096E-2"/>
          <c:y val="0.2470177330220657"/>
          <c:w val="0.90494570943730268"/>
          <c:h val="0.63274393153718356"/>
        </c:manualLayout>
      </c:layout>
      <c:pie3DChart>
        <c:varyColors val="1"/>
        <c:ser>
          <c:idx val="0"/>
          <c:order val="0"/>
          <c:tx>
            <c:strRef>
              <c:f>Arkusz6!$B$1</c:f>
              <c:strCache>
                <c:ptCount val="1"/>
              </c:strCache>
            </c:strRef>
          </c:tx>
          <c:dPt>
            <c:idx val="0"/>
            <c:bubble3D val="0"/>
            <c:explosion val="22"/>
            <c:spPr>
              <a:solidFill>
                <a:schemeClr val="accent1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55-4117-8044-A2504F484305}"/>
              </c:ext>
            </c:extLst>
          </c:dPt>
          <c:dPt>
            <c:idx val="1"/>
            <c:bubble3D val="0"/>
            <c:explosion val="18"/>
            <c:spPr>
              <a:solidFill>
                <a:schemeClr val="tx2">
                  <a:lumMod val="50000"/>
                </a:schemeClr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55-4117-8044-A2504F4843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55-4117-8044-A2504F4843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A55-4117-8044-A2504F48430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A55-4117-8044-A2504F484305}"/>
              </c:ext>
            </c:extLst>
          </c:dPt>
          <c:dPt>
            <c:idx val="5"/>
            <c:bubble3D val="0"/>
            <c:explosion val="10"/>
            <c:spPr>
              <a:solidFill>
                <a:srgbClr val="FFFF00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A55-4117-8044-A2504F484305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A55-4117-8044-A2504F484305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A55-4117-8044-A2504F484305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A55-4117-8044-A2504F484305}"/>
              </c:ext>
            </c:extLst>
          </c:dPt>
          <c:dPt>
            <c:idx val="9"/>
            <c:bubble3D val="0"/>
            <c:explosion val="8"/>
            <c:spPr>
              <a:solidFill>
                <a:schemeClr val="accent4">
                  <a:lumMod val="60000"/>
                </a:schemeClr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A55-4117-8044-A2504F484305}"/>
              </c:ext>
            </c:extLst>
          </c:dPt>
          <c:dPt>
            <c:idx val="10"/>
            <c:bubble3D val="0"/>
            <c:explosion val="28"/>
            <c:spPr>
              <a:solidFill>
                <a:srgbClr val="FF0000"/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A55-4117-8044-A2504F484305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24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A55-4117-8044-A2504F484305}"/>
              </c:ext>
            </c:extLst>
          </c:dPt>
          <c:dPt>
            <c:idx val="1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9-7A55-4117-8044-A2504F484305}"/>
              </c:ext>
            </c:extLst>
          </c:dPt>
          <c:dPt>
            <c:idx val="13"/>
            <c:bubble3D val="0"/>
            <c:explosion val="6"/>
            <c:extLst>
              <c:ext xmlns:c16="http://schemas.microsoft.com/office/drawing/2014/chart" uri="{C3380CC4-5D6E-409C-BE32-E72D297353CC}">
                <c16:uniqueId val="{0000001B-7A55-4117-8044-A2504F48430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C-7A55-4117-8044-A2504F484305}"/>
              </c:ext>
            </c:extLst>
          </c:dPt>
          <c:dPt>
            <c:idx val="1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E-7A55-4117-8044-A2504F484305}"/>
              </c:ext>
            </c:extLst>
          </c:dPt>
          <c:dPt>
            <c:idx val="16"/>
            <c:bubble3D val="0"/>
            <c:explosion val="11"/>
            <c:extLst>
              <c:ext xmlns:c16="http://schemas.microsoft.com/office/drawing/2014/chart" uri="{C3380CC4-5D6E-409C-BE32-E72D297353CC}">
                <c16:uniqueId val="{00000020-7A55-4117-8044-A2504F484305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21-7A55-4117-8044-A2504F484305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22-7A55-4117-8044-A2504F484305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23-7A55-4117-8044-A2504F484305}"/>
              </c:ext>
            </c:extLst>
          </c:dPt>
          <c:dLbls>
            <c:dLbl>
              <c:idx val="0"/>
              <c:layout>
                <c:manualLayout>
                  <c:x val="-0.19928352494884091"/>
                  <c:y val="-0.1315793074197211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55-4117-8044-A2504F484305}"/>
                </c:ext>
              </c:extLst>
            </c:dLbl>
            <c:dLbl>
              <c:idx val="1"/>
              <c:layout>
                <c:manualLayout>
                  <c:x val="-1.0191104830203272E-3"/>
                  <c:y val="-0.1613375470482958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55-4117-8044-A2504F484305}"/>
                </c:ext>
              </c:extLst>
            </c:dLbl>
            <c:dLbl>
              <c:idx val="2"/>
              <c:layout>
                <c:manualLayout>
                  <c:x val="-4.2659812983735092E-2"/>
                  <c:y val="-0.244790139518626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55-4117-8044-A2504F484305}"/>
                </c:ext>
              </c:extLst>
            </c:dLbl>
            <c:dLbl>
              <c:idx val="3"/>
              <c:layout>
                <c:manualLayout>
                  <c:x val="5.2189765653278562E-2"/>
                  <c:y val="-9.116137776401295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55-4117-8044-A2504F484305}"/>
                </c:ext>
              </c:extLst>
            </c:dLbl>
            <c:dLbl>
              <c:idx val="4"/>
              <c:layout>
                <c:manualLayout>
                  <c:x val="8.2624220068737889E-2"/>
                  <c:y val="-6.5962543797785766E-2"/>
                </c:manualLayout>
              </c:layout>
              <c:spPr>
                <a:noFill/>
                <a:ln w="2542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1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A55-4117-8044-A2504F484305}"/>
                </c:ext>
              </c:extLst>
            </c:dLbl>
            <c:dLbl>
              <c:idx val="5"/>
              <c:layout>
                <c:manualLayout>
                  <c:x val="8.0800497973343363E-2"/>
                  <c:y val="-9.231791709319107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55-4117-8044-A2504F484305}"/>
                </c:ext>
              </c:extLst>
            </c:dLbl>
            <c:dLbl>
              <c:idx val="6"/>
              <c:layout>
                <c:manualLayout>
                  <c:x val="8.8814307474891649E-2"/>
                  <c:y val="-4.49299494160024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55-4117-8044-A2504F484305}"/>
                </c:ext>
              </c:extLst>
            </c:dLbl>
            <c:dLbl>
              <c:idx val="7"/>
              <c:layout>
                <c:manualLayout>
                  <c:x val="-5.1906075679159034E-4"/>
                  <c:y val="0.1015395270412406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A55-4117-8044-A2504F484305}"/>
                </c:ext>
              </c:extLst>
            </c:dLbl>
            <c:dLbl>
              <c:idx val="8"/>
              <c:layout>
                <c:manualLayout>
                  <c:x val="0.11271249879045697"/>
                  <c:y val="-0.1103306180882835"/>
                </c:manualLayout>
              </c:layout>
              <c:spPr>
                <a:noFill/>
                <a:ln w="2542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1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7A55-4117-8044-A2504F484305}"/>
                </c:ext>
              </c:extLst>
            </c:dLbl>
            <c:dLbl>
              <c:idx val="9"/>
              <c:layout>
                <c:manualLayout>
                  <c:x val="0"/>
                  <c:y val="-6.1830279846338569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55-4117-8044-A2504F484305}"/>
                </c:ext>
              </c:extLst>
            </c:dLbl>
            <c:dLbl>
              <c:idx val="10"/>
              <c:layout>
                <c:manualLayout>
                  <c:x val="-9.137520786220886E-2"/>
                  <c:y val="-2.395626037479260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7119185466161"/>
                      <c:h val="5.1376900945334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7A55-4117-8044-A2504F484305}"/>
                </c:ext>
              </c:extLst>
            </c:dLbl>
            <c:dLbl>
              <c:idx val="11"/>
              <c:layout>
                <c:manualLayout>
                  <c:x val="-9.2848666456415249E-2"/>
                  <c:y val="8.493899301681584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A55-4117-8044-A2504F484305}"/>
                </c:ext>
              </c:extLst>
            </c:dLbl>
            <c:dLbl>
              <c:idx val="12"/>
              <c:layout>
                <c:manualLayout>
                  <c:x val="-0.10349107715630163"/>
                  <c:y val="-6.6971069310683626E-3"/>
                </c:manualLayout>
              </c:layout>
              <c:spPr>
                <a:noFill/>
                <a:ln w="2542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1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7A55-4117-8044-A2504F484305}"/>
                </c:ext>
              </c:extLst>
            </c:dLbl>
            <c:dLbl>
              <c:idx val="13"/>
              <c:layout>
                <c:manualLayout>
                  <c:x val="-0.12433732721453888"/>
                  <c:y val="1.1359334841664605E-2"/>
                </c:manualLayout>
              </c:layout>
              <c:spPr>
                <a:noFill/>
                <a:ln w="25424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1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7A55-4117-8044-A2504F484305}"/>
                </c:ext>
              </c:extLst>
            </c:dLbl>
            <c:dLbl>
              <c:idx val="14"/>
              <c:layout>
                <c:manualLayout>
                  <c:x val="-0.12207212191476932"/>
                  <c:y val="-2.763194063526534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A55-4117-8044-A2504F484305}"/>
                </c:ext>
              </c:extLst>
            </c:dLbl>
            <c:dLbl>
              <c:idx val="15"/>
              <c:layout>
                <c:manualLayout>
                  <c:x val="-8.7015589217685485E-2"/>
                  <c:y val="-4.185857673728630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72429533264861"/>
                      <c:h val="5.1376900945334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7A55-4117-8044-A2504F484305}"/>
                </c:ext>
              </c:extLst>
            </c:dLbl>
            <c:dLbl>
              <c:idx val="16"/>
              <c:layout>
                <c:manualLayout>
                  <c:x val="-0.14001919836746748"/>
                  <c:y val="-2.078054053354304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A55-4117-8044-A2504F484305}"/>
                </c:ext>
              </c:extLst>
            </c:dLbl>
            <c:dLbl>
              <c:idx val="17"/>
              <c:layout>
                <c:manualLayout>
                  <c:x val="-0.19938293359110162"/>
                  <c:y val="-6.818386296040984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A55-4117-8044-A2504F484305}"/>
                </c:ext>
              </c:extLst>
            </c:dLbl>
            <c:dLbl>
              <c:idx val="18"/>
              <c:layout>
                <c:manualLayout>
                  <c:x val="-4.9931026844150912E-2"/>
                  <c:y val="-8.03991054755640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A55-4117-8044-A2504F484305}"/>
                </c:ext>
              </c:extLst>
            </c:dLbl>
            <c:dLbl>
              <c:idx val="19"/>
              <c:layout>
                <c:manualLayout>
                  <c:x val="-0.16089667645299277"/>
                  <c:y val="-9.996635942392723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A55-4117-8044-A2504F484305}"/>
                </c:ext>
              </c:extLst>
            </c:dLbl>
            <c:spPr>
              <a:noFill/>
              <a:ln w="2542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34" cap="flat" cmpd="sng" algn="ctr">
                  <a:solidFill>
                    <a:schemeClr val="accent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Arkusz6!$A$2:$A$21</c:f>
              <c:strCache>
                <c:ptCount val="19"/>
                <c:pt idx="0">
                  <c:v>010</c:v>
                </c:pt>
                <c:pt idx="1">
                  <c:v>600</c:v>
                </c:pt>
                <c:pt idx="2">
                  <c:v>630</c:v>
                </c:pt>
                <c:pt idx="3">
                  <c:v>700</c:v>
                </c:pt>
                <c:pt idx="4">
                  <c:v>710</c:v>
                </c:pt>
                <c:pt idx="5">
                  <c:v>750</c:v>
                </c:pt>
                <c:pt idx="6">
                  <c:v>751</c:v>
                </c:pt>
                <c:pt idx="7">
                  <c:v>752</c:v>
                </c:pt>
                <c:pt idx="8">
                  <c:v>754</c:v>
                </c:pt>
                <c:pt idx="9">
                  <c:v>757</c:v>
                </c:pt>
                <c:pt idx="10">
                  <c:v>801</c:v>
                </c:pt>
                <c:pt idx="11">
                  <c:v>851</c:v>
                </c:pt>
                <c:pt idx="12">
                  <c:v>852</c:v>
                </c:pt>
                <c:pt idx="13">
                  <c:v>853</c:v>
                </c:pt>
                <c:pt idx="14">
                  <c:v>854</c:v>
                </c:pt>
                <c:pt idx="15">
                  <c:v>855</c:v>
                </c:pt>
                <c:pt idx="16">
                  <c:v>900</c:v>
                </c:pt>
                <c:pt idx="17">
                  <c:v>921</c:v>
                </c:pt>
                <c:pt idx="18">
                  <c:v>926</c:v>
                </c:pt>
              </c:strCache>
            </c:strRef>
          </c:cat>
          <c:val>
            <c:numRef>
              <c:f>Arkusz6!$B$2:$B$21</c:f>
              <c:numCache>
                <c:formatCode>_-* #\ ##0.00\ _z_ł_-;\-* #\ ##0.00\ _z_ł_-;_-* "-"??\ _z_ł_-;_-@_-</c:formatCode>
                <c:ptCount val="20"/>
                <c:pt idx="0">
                  <c:v>9509349.8499999996</c:v>
                </c:pt>
                <c:pt idx="1">
                  <c:v>1198160.17</c:v>
                </c:pt>
                <c:pt idx="2">
                  <c:v>442674.6</c:v>
                </c:pt>
                <c:pt idx="3">
                  <c:v>629973.98</c:v>
                </c:pt>
                <c:pt idx="4">
                  <c:v>167984.49</c:v>
                </c:pt>
                <c:pt idx="5">
                  <c:v>6468599.9900000002</c:v>
                </c:pt>
                <c:pt idx="6">
                  <c:v>126773.99</c:v>
                </c:pt>
                <c:pt idx="7">
                  <c:v>300</c:v>
                </c:pt>
                <c:pt idx="8">
                  <c:v>269319.59000000003</c:v>
                </c:pt>
                <c:pt idx="9">
                  <c:v>56995.13</c:v>
                </c:pt>
                <c:pt idx="10">
                  <c:v>14329102</c:v>
                </c:pt>
                <c:pt idx="11">
                  <c:v>120884.14</c:v>
                </c:pt>
                <c:pt idx="12">
                  <c:v>2550479.7999999998</c:v>
                </c:pt>
                <c:pt idx="13">
                  <c:v>93190.080000000002</c:v>
                </c:pt>
                <c:pt idx="14">
                  <c:v>322627.59999999998</c:v>
                </c:pt>
                <c:pt idx="15">
                  <c:v>3868293.4</c:v>
                </c:pt>
                <c:pt idx="16">
                  <c:v>2676523.0299999998</c:v>
                </c:pt>
                <c:pt idx="17">
                  <c:v>2674270.21</c:v>
                </c:pt>
                <c:pt idx="18">
                  <c:v>2136534.77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7A55-4117-8044-A2504F484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24">
          <a:noFill/>
        </a:ln>
      </c:spPr>
    </c:plotArea>
    <c:legend>
      <c:legendPos val="r"/>
      <c:layout>
        <c:manualLayout>
          <c:xMode val="edge"/>
          <c:yMode val="edge"/>
          <c:x val="3.8768541846604845E-2"/>
          <c:y val="0.92568160868289096"/>
          <c:w val="0.92801875060477146"/>
          <c:h val="7.4318391317109225E-2"/>
        </c:manualLayout>
      </c:layout>
      <c:overlay val="1"/>
      <c:spPr>
        <a:noFill/>
        <a:ln w="25424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bg1"/>
                </a:solidFill>
              </a:rPr>
              <a:t>STRUKTURA WYDATKÓW BUDŻETU GMINY ROPA W LATACH 2020-2024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6502730396919643"/>
          <c:y val="0.17507269924592761"/>
          <c:w val="0.81618524099581891"/>
          <c:h val="0.60368802857976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'[Wykres w programie Microsoft PowerPoint]Arkusz2'!$A$2</c:f>
              <c:strCache>
                <c:ptCount val="1"/>
                <c:pt idx="0">
                  <c:v>Wydatki majątkowe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'[Wykres w programie Microsoft PowerPoint]Arkusz2'!$B$1:$F$1</c:f>
              <c:strCache>
                <c:ptCount val="5"/>
                <c:pt idx="0">
                  <c:v>2020 ROK</c:v>
                </c:pt>
                <c:pt idx="1">
                  <c:v>2021 ROK</c:v>
                </c:pt>
                <c:pt idx="2">
                  <c:v>2022 ROK</c:v>
                </c:pt>
                <c:pt idx="3">
                  <c:v>2023 ROK</c:v>
                </c:pt>
                <c:pt idx="4">
                  <c:v>2024 ROK</c:v>
                </c:pt>
              </c:strCache>
            </c:strRef>
          </c:cat>
          <c:val>
            <c:numRef>
              <c:f>'[Wykres w programie Microsoft PowerPoint]Arkusz2'!$B$2:$F$2</c:f>
              <c:numCache>
                <c:formatCode>_(* #,##0.00_);_(* \(#,##0.00\);_(* "-"??_);_(@_)</c:formatCode>
                <c:ptCount val="5"/>
                <c:pt idx="0">
                  <c:v>6329215.29</c:v>
                </c:pt>
                <c:pt idx="1">
                  <c:v>6832143.0499999998</c:v>
                </c:pt>
                <c:pt idx="2">
                  <c:v>4861184.49</c:v>
                </c:pt>
                <c:pt idx="3">
                  <c:v>5684459.1299999999</c:v>
                </c:pt>
                <c:pt idx="4">
                  <c:v>14796045.880000001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5-4D1D-8AD2-2E73E1DBE8D7}"/>
            </c:ext>
          </c:extLst>
        </c:ser>
        <c:ser>
          <c:idx val="1"/>
          <c:order val="1"/>
          <c:tx>
            <c:strRef>
              <c:f>'[Wykres w programie Microsoft PowerPoint]Arkusz2'!$A$3</c:f>
              <c:strCache>
                <c:ptCount val="1"/>
                <c:pt idx="0">
                  <c:v>Wydatki biezace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425384144805499E-2"/>
                  <c:y val="-0.26455026455026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F5-4D1D-8AD2-2E73E1DBE8D7}"/>
                </c:ext>
              </c:extLst>
            </c:dLbl>
            <c:dLbl>
              <c:idx val="1"/>
              <c:layout>
                <c:manualLayout>
                  <c:x val="2.8563460362013749E-3"/>
                  <c:y val="-0.25132275132275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F5-4D1D-8AD2-2E73E1DBE8D7}"/>
                </c:ext>
              </c:extLst>
            </c:dLbl>
            <c:dLbl>
              <c:idx val="2"/>
              <c:layout>
                <c:manualLayout>
                  <c:x val="1.4281730181006874E-3"/>
                  <c:y val="-0.25132275132275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F5-4D1D-8AD2-2E73E1DBE8D7}"/>
                </c:ext>
              </c:extLst>
            </c:dLbl>
            <c:dLbl>
              <c:idx val="3"/>
              <c:layout>
                <c:manualLayout>
                  <c:x val="-2.4278941307711684E-2"/>
                  <c:y val="-0.257936507936507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368819496923238E-2"/>
                      <c:h val="3.8201058201058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F5-4D1D-8AD2-2E73E1DBE8D7}"/>
                </c:ext>
              </c:extLst>
            </c:dLbl>
            <c:dLbl>
              <c:idx val="4"/>
              <c:layout>
                <c:manualLayout>
                  <c:x val="-8.5690381086042291E-3"/>
                  <c:y val="-0.23544973544973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F5-4D1D-8AD2-2E73E1DB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'[Wykres w programie Microsoft PowerPoint]Arkusz2'!$B$1:$F$1</c:f>
              <c:strCache>
                <c:ptCount val="5"/>
                <c:pt idx="0">
                  <c:v>2020 ROK</c:v>
                </c:pt>
                <c:pt idx="1">
                  <c:v>2021 ROK</c:v>
                </c:pt>
                <c:pt idx="2">
                  <c:v>2022 ROK</c:v>
                </c:pt>
                <c:pt idx="3">
                  <c:v>2023 ROK</c:v>
                </c:pt>
                <c:pt idx="4">
                  <c:v>2024 ROK</c:v>
                </c:pt>
              </c:strCache>
            </c:strRef>
          </c:cat>
          <c:val>
            <c:numRef>
              <c:f>'[Wykres w programie Microsoft PowerPoint]Arkusz2'!$B$3:$F$3</c:f>
              <c:numCache>
                <c:formatCode>_(* #,##0.00_);_(* \(#,##0.00\);_(* "-"??_);_(@_)</c:formatCode>
                <c:ptCount val="5"/>
                <c:pt idx="0">
                  <c:v>28879690</c:v>
                </c:pt>
                <c:pt idx="1">
                  <c:v>30368840.850000001</c:v>
                </c:pt>
                <c:pt idx="2">
                  <c:v>31248090.75</c:v>
                </c:pt>
                <c:pt idx="3">
                  <c:v>29358439.969999999</c:v>
                </c:pt>
                <c:pt idx="4">
                  <c:v>32845990.940000001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5-4D1D-8AD2-2E73E1DBE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3400832"/>
        <c:axId val="1013410912"/>
      </c:barChart>
      <c:catAx>
        <c:axId val="10134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3410912"/>
        <c:crosses val="autoZero"/>
        <c:auto val="1"/>
        <c:lblAlgn val="ctr"/>
        <c:lblOffset val="100"/>
        <c:noMultiLvlLbl val="0"/>
      </c:catAx>
      <c:valAx>
        <c:axId val="101341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34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S</a:t>
            </a:r>
            <a:r>
              <a:rPr lang="pl-PL" dirty="0"/>
              <a:t>TRUKTURA WYDATKÓW MAJĄTKOWYCH W 2024 ROKU WG DZIAŁÓW KLASYFIKACJI</a:t>
            </a:r>
          </a:p>
        </c:rich>
      </c:tx>
      <c:layout>
        <c:manualLayout>
          <c:xMode val="edge"/>
          <c:yMode val="edge"/>
          <c:x val="0.15070781117690937"/>
          <c:y val="1.1697211240545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Arkusz9!$B$1</c:f>
              <c:strCache>
                <c:ptCount val="1"/>
                <c:pt idx="0">
                  <c:v>Wykonanie na 31 grudnia 2024 roku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A1-4EE9-997A-2ADA8395B9B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A1-4EE9-997A-2ADA8395B9B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9A1-4EE9-997A-2ADA8395B9B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9A1-4EE9-997A-2ADA8395B9B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9A1-4EE9-997A-2ADA8395B9B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9A1-4EE9-997A-2ADA8395B9B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9A1-4EE9-997A-2ADA8395B9B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9A1-4EE9-997A-2ADA8395B9B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9A1-4EE9-997A-2ADA8395B9B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39A1-4EE9-997A-2ADA8395B9B9}"/>
              </c:ext>
            </c:extLst>
          </c:dPt>
          <c:dLbls>
            <c:dLbl>
              <c:idx val="1"/>
              <c:layout>
                <c:manualLayout>
                  <c:x val="7.0270600462834527E-3"/>
                  <c:y val="-3.691450303971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A1-4EE9-997A-2ADA8395B9B9}"/>
                </c:ext>
              </c:extLst>
            </c:dLbl>
            <c:dLbl>
              <c:idx val="3"/>
              <c:layout>
                <c:manualLayout>
                  <c:x val="1.4054120092566853E-2"/>
                  <c:y val="-4.1016114488571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A1-4EE9-997A-2ADA8395B9B9}"/>
                </c:ext>
              </c:extLst>
            </c:dLbl>
            <c:dLbl>
              <c:idx val="4"/>
              <c:layout>
                <c:manualLayout>
                  <c:x val="2.1533161068044001E-3"/>
                  <c:y val="-7.3684210526315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A1-4EE9-997A-2ADA8395B9B9}"/>
                </c:ext>
              </c:extLst>
            </c:dLbl>
            <c:dLbl>
              <c:idx val="6"/>
              <c:layout>
                <c:manualLayout>
                  <c:x val="3.4146766138963086E-2"/>
                  <c:y val="-3.5899616416979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A1-4EE9-997A-2ADA8395B9B9}"/>
                </c:ext>
              </c:extLst>
            </c:dLbl>
            <c:dLbl>
              <c:idx val="8"/>
              <c:layout>
                <c:manualLayout>
                  <c:x val="1.2648708083310065E-2"/>
                  <c:y val="-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A1-4EE9-997A-2ADA8395B9B9}"/>
                </c:ext>
              </c:extLst>
            </c:dLbl>
            <c:dLbl>
              <c:idx val="9"/>
              <c:layout>
                <c:manualLayout>
                  <c:x val="-4.7427036585104096E-2"/>
                  <c:y val="-3.605693756187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A1-4EE9-997A-2ADA8395B9B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Arkusz9!$A$2:$A$12</c:f>
              <c:strCache>
                <c:ptCount val="11"/>
                <c:pt idx="0">
                  <c:v>Rolnictwo i łowiectwo</c:v>
                </c:pt>
                <c:pt idx="1">
                  <c:v>Transport i łaczność</c:v>
                </c:pt>
                <c:pt idx="2">
                  <c:v>Turystyka</c:v>
                </c:pt>
                <c:pt idx="3">
                  <c:v>Gospodarka mieszkaniowa</c:v>
                </c:pt>
                <c:pt idx="4">
                  <c:v>Działalnosc usługowa</c:v>
                </c:pt>
                <c:pt idx="5">
                  <c:v>Administracja publiczna</c:v>
                </c:pt>
                <c:pt idx="6">
                  <c:v>Bezpieczeństwo publiczne i ochrona przeciwpożarowa</c:v>
                </c:pt>
                <c:pt idx="7">
                  <c:v>Oświata i wychowanie</c:v>
                </c:pt>
                <c:pt idx="8">
                  <c:v>Gospodarka komunalna i ochrona środowiska</c:v>
                </c:pt>
                <c:pt idx="9">
                  <c:v>Kultura i ochrona dziedzictwa narodowego</c:v>
                </c:pt>
                <c:pt idx="10">
                  <c:v>Kultura fizyczna</c:v>
                </c:pt>
              </c:strCache>
            </c:strRef>
          </c:cat>
          <c:val>
            <c:numRef>
              <c:f>Arkusz9!$B$2:$B$12</c:f>
              <c:numCache>
                <c:formatCode>_-* #\ ##0.00\ _z_ł_-;\-* #\ ##0.00\ _z_ł_-;_-* "-"??\ _z_ł_-;_-@_-</c:formatCode>
                <c:ptCount val="11"/>
                <c:pt idx="0">
                  <c:v>9256916.1600000001</c:v>
                </c:pt>
                <c:pt idx="1">
                  <c:v>475247.35999999999</c:v>
                </c:pt>
                <c:pt idx="2">
                  <c:v>431460</c:v>
                </c:pt>
                <c:pt idx="3">
                  <c:v>193503.7</c:v>
                </c:pt>
                <c:pt idx="4">
                  <c:v>34900</c:v>
                </c:pt>
                <c:pt idx="5">
                  <c:v>573483.72</c:v>
                </c:pt>
                <c:pt idx="6">
                  <c:v>111550</c:v>
                </c:pt>
                <c:pt idx="7">
                  <c:v>23316</c:v>
                </c:pt>
                <c:pt idx="8">
                  <c:v>110280.68</c:v>
                </c:pt>
                <c:pt idx="9">
                  <c:v>1626190</c:v>
                </c:pt>
                <c:pt idx="10">
                  <c:v>1959198.26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9A1-4EE9-997A-2ADA8395B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59725520"/>
        <c:axId val="1"/>
      </c:barChart>
      <c:catAx>
        <c:axId val="159725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_z_ł_-;\-* #\ ##0.00\ _z_ł_-;_-* &quot;-&quot;??\ _z_ł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7255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1A853926-D4F9-4785-AA65-8A82CEB115ED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A9F88C51-63C0-40C3-BBD6-19DBF30F79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5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39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47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676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9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470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796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32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245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652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1EAF0-8B81-7E7F-123A-332EB0C97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34DF196-E667-9A43-4BB7-6064F7C4E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19A3CEB-24F9-B16D-8321-DE49F6DC8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C4CC02-320C-8BAF-30B9-7C8608019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076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A38C8-B975-0E69-E427-866C83CF8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A4275B7-1C12-7DFA-F205-71F52E051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CBDF19B-E774-9B1A-AA51-E4E7D7B76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2B7CF0-A8BE-57F6-DC69-0ACF41AC9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52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444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292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266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538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00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77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80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0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79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811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89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8C51-63C0-40C3-BBD6-19DBF30F793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54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04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24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39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76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45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21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10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34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10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8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82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86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67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1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70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93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2952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  <p:sldLayoutId id="21474841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pload.wikimedia.org/wikipedia/commons/0/03/POL_gmina_Ropa_COA.svg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6311672" cy="216024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pl-PL" sz="3800" b="1" dirty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WYKONANIE BUDŻETU </a:t>
            </a:r>
            <a:br>
              <a:rPr lang="pl-PL" sz="3800" b="1" dirty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800" b="1" dirty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GMINY ROPA </a:t>
            </a:r>
            <a:br>
              <a:rPr lang="pl-PL" sz="3800" b="1" dirty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800" b="1" cap="none" dirty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 2024 roku</a:t>
            </a:r>
            <a:endParaRPr lang="pl-PL" sz="3800" b="1" dirty="0">
              <a:solidFill>
                <a:schemeClr val="accent1"/>
              </a:solidFill>
            </a:endParaRPr>
          </a:p>
        </p:txBody>
      </p:sp>
      <p:pic>
        <p:nvPicPr>
          <p:cNvPr id="4" name="Picture 8" descr="Plik:POL gmina Ropa CO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630" y="620688"/>
            <a:ext cx="224781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0B2F7F-B074-2889-E00F-7D4E8197E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260649"/>
            <a:ext cx="6945918" cy="864096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STRUKTURA ZREALIZOWANYCH DOCHODÓW BIEŻĄCYCH W 2024 ROKU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F4881FD1-6EFC-97D3-D9B8-92B17E055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794712"/>
              </p:ext>
            </p:extLst>
          </p:nvPr>
        </p:nvGraphicFramePr>
        <p:xfrm>
          <a:off x="323528" y="1412776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44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099B18-5E68-A117-A795-05D0AE32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047730" cy="672026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chemeClr val="bg1"/>
                </a:solidFill>
              </a:rPr>
              <a:t>STRUKTURA WYKONANYCH DCHODOW MAJĄTKOWYCH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plan 5.403.899,46 zł, wykonanie 6.055.604,50 zł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4881FD1-6EFC-97D3-D9B8-92B17E055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954903"/>
              </p:ext>
            </p:extLst>
          </p:nvPr>
        </p:nvGraphicFramePr>
        <p:xfrm>
          <a:off x="179512" y="1114908"/>
          <a:ext cx="8784976" cy="512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60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89DB49-FBAE-8AF9-6298-6D8148CD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399658" cy="528010"/>
          </a:xfrm>
        </p:spPr>
        <p:txBody>
          <a:bodyPr/>
          <a:lstStyle/>
          <a:p>
            <a:pPr algn="ctr"/>
            <a:r>
              <a:rPr lang="pl-PL" sz="2400" dirty="0"/>
              <a:t>WYDATKI BUDŻETU GMINY ROPA W 2024 ROKU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FE59AD3-C38A-201B-D70C-5308A1DA1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443197"/>
              </p:ext>
            </p:extLst>
          </p:nvPr>
        </p:nvGraphicFramePr>
        <p:xfrm>
          <a:off x="395536" y="1772816"/>
          <a:ext cx="8568951" cy="3295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8248">
                  <a:extLst>
                    <a:ext uri="{9D8B030D-6E8A-4147-A177-3AD203B41FA5}">
                      <a16:colId xmlns:a16="http://schemas.microsoft.com/office/drawing/2014/main" val="2600981231"/>
                    </a:ext>
                  </a:extLst>
                </a:gridCol>
                <a:gridCol w="1395077">
                  <a:extLst>
                    <a:ext uri="{9D8B030D-6E8A-4147-A177-3AD203B41FA5}">
                      <a16:colId xmlns:a16="http://schemas.microsoft.com/office/drawing/2014/main" val="2321433223"/>
                    </a:ext>
                  </a:extLst>
                </a:gridCol>
                <a:gridCol w="1704641">
                  <a:extLst>
                    <a:ext uri="{9D8B030D-6E8A-4147-A177-3AD203B41FA5}">
                      <a16:colId xmlns:a16="http://schemas.microsoft.com/office/drawing/2014/main" val="414052584"/>
                    </a:ext>
                  </a:extLst>
                </a:gridCol>
                <a:gridCol w="1426167">
                  <a:extLst>
                    <a:ext uri="{9D8B030D-6E8A-4147-A177-3AD203B41FA5}">
                      <a16:colId xmlns:a16="http://schemas.microsoft.com/office/drawing/2014/main" val="1849267856"/>
                    </a:ext>
                  </a:extLst>
                </a:gridCol>
                <a:gridCol w="825777">
                  <a:extLst>
                    <a:ext uri="{9D8B030D-6E8A-4147-A177-3AD203B41FA5}">
                      <a16:colId xmlns:a16="http://schemas.microsoft.com/office/drawing/2014/main" val="4185347495"/>
                    </a:ext>
                  </a:extLst>
                </a:gridCol>
                <a:gridCol w="919041">
                  <a:extLst>
                    <a:ext uri="{9D8B030D-6E8A-4147-A177-3AD203B41FA5}">
                      <a16:colId xmlns:a16="http://schemas.microsoft.com/office/drawing/2014/main" val="2745665395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Wyszczególnienie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Plan na</a:t>
                      </a:r>
                      <a:endParaRPr lang="pl-PL" sz="16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 01.01. 2024 rok</a:t>
                      </a:r>
                      <a:endParaRPr lang="pl-PL" sz="16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 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Plan na</a:t>
                      </a:r>
                      <a:endParaRPr lang="pl-PL" sz="16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31.12. 2024 rok</a:t>
                      </a:r>
                      <a:endParaRPr lang="pl-PL" sz="16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 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600" b="1" kern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Wykonanie na 31 grudnia 2024 roku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600" b="1" kern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600" b="1" kern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% wyk.</a:t>
                      </a:r>
                      <a:endParaRPr lang="pl-PL" sz="16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 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600" b="1" kern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600" b="1" kern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struktura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38111588"/>
                  </a:ext>
                </a:extLst>
              </a:tr>
              <a:tr h="775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Wydatki bieżące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29.137.395,23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36.461.001,39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kern="0" dirty="0">
                          <a:effectLst/>
                          <a:highlight>
                            <a:srgbClr val="FFFF00"/>
                          </a:highlight>
                        </a:rPr>
                        <a:t>32.845.990,94</a:t>
                      </a:r>
                      <a:endParaRPr lang="pl-PL" sz="1600" b="1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90,1%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68,9%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02164671"/>
                  </a:ext>
                </a:extLst>
              </a:tr>
              <a:tr h="3773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Wydatki majątkowe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19.837.326,51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16.183.644,29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kern="0" dirty="0">
                          <a:effectLst/>
                          <a:highlight>
                            <a:srgbClr val="FFFF00"/>
                          </a:highlight>
                        </a:rPr>
                        <a:t>14.796.045,88</a:t>
                      </a:r>
                      <a:endParaRPr lang="pl-PL" sz="1600" b="1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91,4%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31,1%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45680746"/>
                  </a:ext>
                </a:extLst>
              </a:tr>
              <a:tr h="775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Wydatki  OGÓŁEM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48.974.721,77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52.644.645,68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kern="0" dirty="0">
                          <a:effectLst/>
                          <a:highlight>
                            <a:srgbClr val="FFFF00"/>
                          </a:highlight>
                        </a:rPr>
                        <a:t>47.642.036,82</a:t>
                      </a:r>
                      <a:endParaRPr lang="pl-PL" sz="1600" dirty="0">
                        <a:highlight>
                          <a:srgbClr val="FFFF00"/>
                        </a:highlight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90,5%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0" dirty="0">
                          <a:effectLst/>
                        </a:rPr>
                        <a:t>100%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08727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91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/>
              <a:t> </a:t>
            </a:r>
            <a:br>
              <a:rPr lang="pl-PL" sz="1800" b="1" dirty="0"/>
            </a:br>
            <a:r>
              <a:rPr lang="pl-PL" sz="1800" b="1" dirty="0"/>
              <a:t>STRUKTURA WYDATKÓW WG GRUP RODZAJOWYCH W 2024 ROKU</a:t>
            </a:r>
            <a:br>
              <a:rPr lang="pl-PL" sz="1800" b="1" dirty="0"/>
            </a:br>
            <a:endParaRPr lang="pl-PL" sz="18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038592"/>
              </p:ext>
            </p:extLst>
          </p:nvPr>
        </p:nvGraphicFramePr>
        <p:xfrm>
          <a:off x="179511" y="908721"/>
          <a:ext cx="8784977" cy="630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7878"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Wydatki ogółem 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tym: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na </a:t>
                      </a:r>
                    </a:p>
                    <a:p>
                      <a:pPr algn="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grudnia 2024 r.</a:t>
                      </a:r>
                    </a:p>
                    <a:p>
                      <a:pPr algn="r"/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52.644.645,68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 na </a:t>
                      </a:r>
                    </a:p>
                    <a:p>
                      <a:pPr algn="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grudnia 2024 r.</a:t>
                      </a:r>
                    </a:p>
                    <a:p>
                      <a:pPr algn="r"/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47.642.036,82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wykonania</a:t>
                      </a:r>
                    </a:p>
                    <a:p>
                      <a:pPr algn="r"/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Struktura</a:t>
                      </a:r>
                    </a:p>
                    <a:p>
                      <a:pPr algn="r"/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pl-PL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6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WYDATKI MAJĄTKOWE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tym:</a:t>
                      </a:r>
                      <a:endParaRPr lang="pl-P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16.183.644,29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14.796.045,88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19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programy finansowane z udziałem środków, o których mowa w art. 5 ust 1 pkt 2 i 3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92.250,00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32.535,50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6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WYDATKI BIEŻĄCE, 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tym:</a:t>
                      </a:r>
                      <a:endParaRPr lang="pl-P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36.461.001,39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32.845.990,94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6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wynagrodzenia i składki od nich naliczane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18.303.758,32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16.580.401,77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19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wydatki związane z realizacją zadań statutowych jednostek budżetowych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10.267.071,55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8.692.047,76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obsługę długu publicznego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77.211,33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56.995,13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58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dotacje na zadania bieżące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1.958.562,80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1.879.991,89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461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świadczenia na rzecz osób fizycznych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5.709.397,39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5.587.093,02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921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wydatki na programy finansowane z udziałem środków, o których mowa w art. 5 ust.1 pkt 2 i 3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145.000,00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49.461,37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1504208"/>
            <a:ext cx="7772400" cy="104477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5085183"/>
            <a:ext cx="7772400" cy="14401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2200" dirty="0"/>
              <a:t>	Największą pozycję w wydatkach stanowią wydatki na wynagrodzenia i pochodne we wszystkich jednostkach budżetowych w kwocie 16.580.401,77 zł, tj.  34,80 %, następnie  wydatki majątkowe(inwestycyjne) w kwocie 14.796.045,88 zł, tj. 31,06 %, kolejno  zadania statutowe w kwocie 8.692.047,76 zł., tj. 18,24 %, świadczenia na rzecz osób fizycznych wydatki w kwocie 5.587.093,02 zł, tj.11,73 %,oraz w dalszej kolejności na dotacje na zadania bieżące w kwocie 1,879,991,89zł, tj. 3,95 %,  na bieżące wydatki na obsługę długu 0,12%, programy unijne 0,10 %,   </a:t>
            </a:r>
          </a:p>
          <a:p>
            <a:pPr marL="0" indent="0" algn="just">
              <a:buNone/>
            </a:pPr>
            <a:endParaRPr lang="pl-PL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200" dirty="0">
              <a:solidFill>
                <a:schemeClr val="tx1"/>
              </a:solidFill>
            </a:endParaRPr>
          </a:p>
          <a:p>
            <a:pPr algn="just"/>
            <a:endParaRPr lang="pl-PL" sz="1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C55A9BF-A89A-8DDB-F418-99A510B1E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206853"/>
              </p:ext>
            </p:extLst>
          </p:nvPr>
        </p:nvGraphicFramePr>
        <p:xfrm>
          <a:off x="402763" y="0"/>
          <a:ext cx="8496944" cy="508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887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725" y="188640"/>
            <a:ext cx="7886700" cy="432048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/>
              <a:t>WYDATKI GMINY ROPA W 2024 ROKU WG DZIAŁÓW KLASYFIKACJI BUDŻETOWEJ</a:t>
            </a:r>
            <a:endParaRPr lang="pl-PL" sz="1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5566263-797F-2069-B822-AC73E1C19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38188"/>
              </p:ext>
            </p:extLst>
          </p:nvPr>
        </p:nvGraphicFramePr>
        <p:xfrm>
          <a:off x="179512" y="980728"/>
          <a:ext cx="8784975" cy="5810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864376857"/>
                    </a:ext>
                  </a:extLst>
                </a:gridCol>
                <a:gridCol w="3217014">
                  <a:extLst>
                    <a:ext uri="{9D8B030D-6E8A-4147-A177-3AD203B41FA5}">
                      <a16:colId xmlns:a16="http://schemas.microsoft.com/office/drawing/2014/main" val="463971883"/>
                    </a:ext>
                  </a:extLst>
                </a:gridCol>
                <a:gridCol w="1331903">
                  <a:extLst>
                    <a:ext uri="{9D8B030D-6E8A-4147-A177-3AD203B41FA5}">
                      <a16:colId xmlns:a16="http://schemas.microsoft.com/office/drawing/2014/main" val="1440223940"/>
                    </a:ext>
                  </a:extLst>
                </a:gridCol>
                <a:gridCol w="1262980">
                  <a:extLst>
                    <a:ext uri="{9D8B030D-6E8A-4147-A177-3AD203B41FA5}">
                      <a16:colId xmlns:a16="http://schemas.microsoft.com/office/drawing/2014/main" val="3677996516"/>
                    </a:ext>
                  </a:extLst>
                </a:gridCol>
                <a:gridCol w="849438">
                  <a:extLst>
                    <a:ext uri="{9D8B030D-6E8A-4147-A177-3AD203B41FA5}">
                      <a16:colId xmlns:a16="http://schemas.microsoft.com/office/drawing/2014/main" val="167347687"/>
                    </a:ext>
                  </a:extLst>
                </a:gridCol>
                <a:gridCol w="1187536">
                  <a:extLst>
                    <a:ext uri="{9D8B030D-6E8A-4147-A177-3AD203B41FA5}">
                      <a16:colId xmlns:a16="http://schemas.microsoft.com/office/drawing/2014/main" val="530160544"/>
                    </a:ext>
                  </a:extLst>
                </a:gridCol>
              </a:tblGrid>
              <a:tr h="16863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po zmianach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wyk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Str.%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03569024"/>
                  </a:ext>
                </a:extLst>
              </a:tr>
              <a:tr h="3211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wydatków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68786086"/>
                  </a:ext>
                </a:extLst>
              </a:tr>
              <a:tr h="1606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332151595"/>
                  </a:ext>
                </a:extLst>
              </a:tr>
              <a:tr h="1275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Rolnictwo i łowiectwo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9.530.428,74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9.509.349,85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66366527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i łączność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1.438.277,33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1.198.160,17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4753305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465.551,42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442.674,60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09444388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mieszkaniowa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847.224,29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629.973,98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6842237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Działalność usługowa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177.894,57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167.984,49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9544855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Administracja publiczna 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7.085.102,48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6.468.599,99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80037291"/>
                  </a:ext>
                </a:extLst>
              </a:tr>
              <a:tr h="529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Urzędy naczelnych organów władzy państwowej, kontroli i ochrony prawa oraz sądownictwa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127.774,00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126.773,99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2196721"/>
                  </a:ext>
                </a:extLst>
              </a:tr>
              <a:tr h="1771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Obrona narodowa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1805003"/>
                  </a:ext>
                </a:extLst>
              </a:tr>
              <a:tr h="3211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Bezpieczeństwo publiczne i ochrona przeciwpożarowa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312.070,00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269.319,59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38693513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Obsługa długu publicznego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77.211,33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56.995,13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74078576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Różne rozliczenia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71.883,00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86041297"/>
                  </a:ext>
                </a:extLst>
              </a:tr>
              <a:tr h="282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Oświata i wychowanie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16.150.067,65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14.329.102,00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75101057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Ochrona zdrowia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178.323,36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120.884,14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35569348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Pomoc społeczna 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2.616.036,99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2.550.479,80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66656988"/>
                  </a:ext>
                </a:extLst>
              </a:tr>
              <a:tr h="282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zadania w zakresie polityki społecznej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200.581,00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93.190,08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79299685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Edukacyjna opieka wychowawcza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342.156,80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322.627,60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97856364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Rodzina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3.918.794,80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3.868.293,40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17129721"/>
                  </a:ext>
                </a:extLst>
              </a:tr>
              <a:tr h="282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komunalna i ochrona środowiska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3.448.508,91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2.676.523,03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2380188"/>
                  </a:ext>
                </a:extLst>
              </a:tr>
              <a:tr h="2826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Kultura i ochrona dziedzictwa narodowego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2.811.900,00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2.674.270,21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91538922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Kultura fizyczna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2.844.559,01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2.136.534,77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67875420"/>
                  </a:ext>
                </a:extLst>
              </a:tr>
              <a:tr h="37045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52.644.645,68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47.642.036,82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47421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E11448F-6CB7-0D69-C002-B317FDE2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91357" y="2142735"/>
            <a:ext cx="134578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6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941172"/>
            <a:ext cx="8784976" cy="1800196"/>
          </a:xfrm>
        </p:spPr>
        <p:txBody>
          <a:bodyPr>
            <a:normAutofit fontScale="90000"/>
          </a:bodyPr>
          <a:lstStyle/>
          <a:p>
            <a:r>
              <a:rPr lang="pl-PL" sz="1300" cap="none" dirty="0">
                <a:solidFill>
                  <a:schemeClr val="bg1"/>
                </a:solidFill>
              </a:rPr>
              <a:t>     N</a:t>
            </a:r>
            <a:r>
              <a:rPr lang="x-none" sz="1300" cap="none" dirty="0">
                <a:solidFill>
                  <a:schemeClr val="bg1"/>
                </a:solidFill>
              </a:rPr>
              <a:t>ajwiększą pozycję w strukturze wydatków stanowią wydatki na;  oświat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ę</a:t>
            </a:r>
            <a:r>
              <a:rPr lang="x-none" sz="1300" cap="none" dirty="0">
                <a:solidFill>
                  <a:schemeClr val="bg1"/>
                </a:solidFill>
              </a:rPr>
              <a:t> i wychowanie oraz edukacyjną opieka wychowawcza tj.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30,8</a:t>
            </a:r>
            <a:r>
              <a:rPr lang="x-none" sz="1300" cap="none" dirty="0">
                <a:solidFill>
                  <a:schemeClr val="bg1"/>
                </a:solidFill>
              </a:rPr>
              <a:t>  % wydatków ogółem w kwocie 14.651.729,60 zł, kolejną bardzo dużą pozycję w strukturze wydatków stanowią wydatki dział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r</a:t>
            </a:r>
            <a:r>
              <a:rPr lang="x-none" sz="1300" cap="none" dirty="0">
                <a:solidFill>
                  <a:schemeClr val="bg1"/>
                </a:solidFill>
              </a:rPr>
              <a:t>olnictwo i łowiectwo – 9.509.349,85 zł. tj.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19,9</a:t>
            </a:r>
            <a:r>
              <a:rPr lang="x-none" sz="1300" cap="none" dirty="0">
                <a:solidFill>
                  <a:schemeClr val="bg1"/>
                </a:solidFill>
              </a:rPr>
              <a:t>%, wydatki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na </a:t>
            </a:r>
            <a:r>
              <a:rPr lang="x-none" sz="1300" cap="none" dirty="0">
                <a:solidFill>
                  <a:schemeClr val="bg1"/>
                </a:solidFill>
              </a:rPr>
              <a:t>administracj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ę</a:t>
            </a:r>
            <a:r>
              <a:rPr lang="x-none" sz="1300" cap="none" dirty="0">
                <a:solidFill>
                  <a:schemeClr val="bg1"/>
                </a:solidFill>
              </a:rPr>
              <a:t> publiczn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ą 13,6</a:t>
            </a:r>
            <a:r>
              <a:rPr lang="x-none" sz="1300" cap="none" dirty="0">
                <a:solidFill>
                  <a:schemeClr val="bg1"/>
                </a:solidFill>
              </a:rPr>
              <a:t>% wydatków ogółem w kwocie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6.468.599,99 </a:t>
            </a:r>
            <a:r>
              <a:rPr lang="x-none" sz="1300" cap="none" dirty="0">
                <a:solidFill>
                  <a:schemeClr val="bg1"/>
                </a:solidFill>
              </a:rPr>
              <a:t>zł,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  </a:t>
            </a:r>
            <a:r>
              <a:rPr lang="x-none" sz="1300" cap="none" dirty="0">
                <a:solidFill>
                  <a:schemeClr val="bg1"/>
                </a:solidFill>
              </a:rPr>
              <a:t>dział rodzina tj.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8,1 </a:t>
            </a:r>
            <a:r>
              <a:rPr lang="x-none" sz="1300" cap="none" dirty="0">
                <a:solidFill>
                  <a:schemeClr val="bg1"/>
                </a:solidFill>
              </a:rPr>
              <a:t>% wydatków ogółem w kwocie 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3.868.293,40 </a:t>
            </a:r>
            <a:r>
              <a:rPr lang="x-none" sz="1300" cap="none" dirty="0">
                <a:solidFill>
                  <a:schemeClr val="bg1"/>
                </a:solidFill>
              </a:rPr>
              <a:t>zł, kolejną dużą pozycję stanowią wydatki działu gospodarka komunalna i ochrona środowiska tj. 5,6  % –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2.676.523,03 </a:t>
            </a:r>
            <a:r>
              <a:rPr lang="x-none" sz="1300" cap="none" dirty="0">
                <a:solidFill>
                  <a:schemeClr val="bg1"/>
                </a:solidFill>
              </a:rPr>
              <a:t>zł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, </a:t>
            </a:r>
            <a:r>
              <a:rPr lang="x-none" sz="1300" cap="none" dirty="0">
                <a:solidFill>
                  <a:schemeClr val="bg1"/>
                </a:solidFill>
              </a:rPr>
              <a:t>w takim samym procencie wydatki na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dział k</a:t>
            </a:r>
            <a:r>
              <a:rPr lang="x-none" sz="1300" cap="none" dirty="0">
                <a:solidFill>
                  <a:schemeClr val="bg1"/>
                </a:solidFill>
              </a:rPr>
              <a:t>ultura i ochrona dziedzictwa narodowego – 2.674.270,21 tj. 5,6  %, następnie wydatki na pomoc społeczną tj. 5,4 % wydatków ogółem w kwocie 2.550.479,80 zł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,    </a:t>
            </a:r>
            <a:r>
              <a:rPr lang="x-none" sz="1300" cap="none" dirty="0">
                <a:solidFill>
                  <a:schemeClr val="bg1"/>
                </a:solidFill>
              </a:rPr>
              <a:t>oraz wydatki działu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k</a:t>
            </a:r>
            <a:r>
              <a:rPr lang="x-none" sz="1300" cap="none" dirty="0">
                <a:solidFill>
                  <a:schemeClr val="bg1"/>
                </a:solidFill>
              </a:rPr>
              <a:t>u</a:t>
            </a:r>
            <a:r>
              <a:rPr lang="pl-PL" sz="1300" cap="none" dirty="0" err="1">
                <a:solidFill>
                  <a:schemeClr val="bg1"/>
                </a:solidFill>
                <a:latin typeface="Britannic Bold" panose="020B0903060703020204" pitchFamily="34" charset="0"/>
              </a:rPr>
              <a:t>ltura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 </a:t>
            </a:r>
            <a:r>
              <a:rPr lang="x-none" sz="1300" cap="none" dirty="0">
                <a:solidFill>
                  <a:schemeClr val="bg1"/>
                </a:solidFill>
              </a:rPr>
              <a:t> fizyczna –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2.136.534,77 </a:t>
            </a:r>
            <a:r>
              <a:rPr lang="x-none" sz="1300" cap="none" dirty="0">
                <a:solidFill>
                  <a:schemeClr val="bg1"/>
                </a:solidFill>
              </a:rPr>
              <a:t>zł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, tj. 4,4 %, kolejno </a:t>
            </a:r>
            <a:r>
              <a:rPr lang="x-none" sz="1300" cap="none" dirty="0">
                <a:solidFill>
                  <a:schemeClr val="bg1"/>
                </a:solidFill>
              </a:rPr>
              <a:t>transport i łączność tj.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2,5 </a:t>
            </a:r>
            <a:r>
              <a:rPr lang="x-none" sz="1300" cap="none" dirty="0">
                <a:solidFill>
                  <a:schemeClr val="bg1"/>
                </a:solidFill>
              </a:rPr>
              <a:t>% w kwocie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1.198.160,17</a:t>
            </a:r>
            <a:r>
              <a:rPr lang="x-none" sz="1300" cap="none" dirty="0">
                <a:solidFill>
                  <a:schemeClr val="bg1"/>
                </a:solidFill>
              </a:rPr>
              <a:t> zł, następnie wydatki działu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,  </a:t>
            </a:r>
            <a:r>
              <a:rPr lang="x-none" sz="1300" cap="none" dirty="0">
                <a:solidFill>
                  <a:schemeClr val="bg1"/>
                </a:solidFill>
              </a:rPr>
              <a:t>gospodarka mieszkaniowa –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629.973,98</a:t>
            </a:r>
            <a:r>
              <a:rPr lang="x-none" sz="1300" cap="none" dirty="0">
                <a:solidFill>
                  <a:schemeClr val="bg1"/>
                </a:solidFill>
              </a:rPr>
              <a:t> zł. tj.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1,3</a:t>
            </a:r>
            <a:r>
              <a:rPr lang="x-none" sz="1300" cap="none" dirty="0">
                <a:solidFill>
                  <a:schemeClr val="bg1"/>
                </a:solidFill>
              </a:rPr>
              <a:t> %, turystyka –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442.674,60</a:t>
            </a:r>
            <a:r>
              <a:rPr lang="x-none" sz="1300" cap="none" dirty="0">
                <a:solidFill>
                  <a:schemeClr val="bg1"/>
                </a:solidFill>
              </a:rPr>
              <a:t> zł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, tj. 0,9%, </a:t>
            </a:r>
            <a:r>
              <a:rPr lang="x-none" sz="1300" cap="none" dirty="0">
                <a:solidFill>
                  <a:schemeClr val="bg1"/>
                </a:solidFill>
              </a:rPr>
              <a:t>bezpieczeństwo publiczne i ochrona przeciwpożarowa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269.319,59</a:t>
            </a:r>
            <a:r>
              <a:rPr lang="x-none" sz="1300" cap="none" dirty="0">
                <a:solidFill>
                  <a:schemeClr val="bg1"/>
                </a:solidFill>
              </a:rPr>
              <a:t> zł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, tj. 0,6 %, działalność usługowa – 167.984,49 zł, tj. 0,4 %,% </a:t>
            </a:r>
            <a:r>
              <a:rPr lang="x-none" sz="1300" cap="none" dirty="0">
                <a:solidFill>
                  <a:schemeClr val="bg1"/>
                </a:solidFill>
              </a:rPr>
              <a:t> urzędy naczelnych organów władzy państwowej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126.773,99</a:t>
            </a:r>
            <a:r>
              <a:rPr lang="x-none" sz="1300" cap="none" dirty="0">
                <a:solidFill>
                  <a:schemeClr val="bg1"/>
                </a:solidFill>
              </a:rPr>
              <a:t> zł,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tj. 0,3%, ochrona zdrowia – 120.884,14zł, tj. 0,3%, </a:t>
            </a:r>
            <a:r>
              <a:rPr lang="x-none" sz="1300" cap="none" dirty="0">
                <a:solidFill>
                  <a:schemeClr val="bg1"/>
                </a:solidFill>
              </a:rPr>
              <a:t>pozostałe zadania w zakresie polityki społecznej –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93.190,08</a:t>
            </a:r>
            <a:r>
              <a:rPr lang="x-none" sz="1300" cap="none" dirty="0">
                <a:solidFill>
                  <a:schemeClr val="bg1"/>
                </a:solidFill>
              </a:rPr>
              <a:t> zł tj.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0,2 %, obsługa długu – 56.995,13 zł, tj. 0,1%</a:t>
            </a:r>
            <a:r>
              <a:rPr lang="x-none" sz="1300" cap="none" dirty="0">
                <a:solidFill>
                  <a:schemeClr val="bg1"/>
                </a:solidFill>
              </a:rPr>
              <a:t> obrona narodowa 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3</a:t>
            </a:r>
            <a:r>
              <a:rPr lang="x-none" sz="1300" cap="none" dirty="0">
                <a:solidFill>
                  <a:schemeClr val="bg1"/>
                </a:solidFill>
              </a:rPr>
              <a:t>00,00 zł</a:t>
            </a:r>
            <a:r>
              <a:rPr lang="pl-PL" sz="1300" cap="none" dirty="0">
                <a:solidFill>
                  <a:schemeClr val="bg1"/>
                </a:solidFill>
                <a:latin typeface="Britannic Bold" panose="020B0903060703020204" pitchFamily="34" charset="0"/>
              </a:rPr>
              <a:t>. </a:t>
            </a:r>
            <a:br>
              <a:rPr lang="pl-PL" sz="1300" b="1" dirty="0">
                <a:solidFill>
                  <a:schemeClr val="bg1"/>
                </a:solidFill>
              </a:rPr>
            </a:br>
            <a:r>
              <a:rPr lang="pl-PL" sz="12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1100" cap="non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67544" y="-315416"/>
            <a:ext cx="1177772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1183A477-A2E4-4EF6-A9B6-7431A1EEF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219751"/>
              </p:ext>
            </p:extLst>
          </p:nvPr>
        </p:nvGraphicFramePr>
        <p:xfrm>
          <a:off x="107504" y="-26723"/>
          <a:ext cx="8928992" cy="489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53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5DAC2F8-BF0B-3F57-84F7-5803312F6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757558"/>
              </p:ext>
            </p:extLst>
          </p:nvPr>
        </p:nvGraphicFramePr>
        <p:xfrm>
          <a:off x="0" y="0"/>
          <a:ext cx="889248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703C032-9BBD-06EF-1B47-109B74384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37878"/>
              </p:ext>
            </p:extLst>
          </p:nvPr>
        </p:nvGraphicFramePr>
        <p:xfrm>
          <a:off x="179512" y="5229200"/>
          <a:ext cx="8712967" cy="1008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753">
                  <a:extLst>
                    <a:ext uri="{9D8B030D-6E8A-4147-A177-3AD203B41FA5}">
                      <a16:colId xmlns:a16="http://schemas.microsoft.com/office/drawing/2014/main" val="1078191835"/>
                    </a:ext>
                  </a:extLst>
                </a:gridCol>
                <a:gridCol w="1313156">
                  <a:extLst>
                    <a:ext uri="{9D8B030D-6E8A-4147-A177-3AD203B41FA5}">
                      <a16:colId xmlns:a16="http://schemas.microsoft.com/office/drawing/2014/main" val="4038894099"/>
                    </a:ext>
                  </a:extLst>
                </a:gridCol>
                <a:gridCol w="1348646">
                  <a:extLst>
                    <a:ext uri="{9D8B030D-6E8A-4147-A177-3AD203B41FA5}">
                      <a16:colId xmlns:a16="http://schemas.microsoft.com/office/drawing/2014/main" val="2557781536"/>
                    </a:ext>
                  </a:extLst>
                </a:gridCol>
                <a:gridCol w="1348646">
                  <a:extLst>
                    <a:ext uri="{9D8B030D-6E8A-4147-A177-3AD203B41FA5}">
                      <a16:colId xmlns:a16="http://schemas.microsoft.com/office/drawing/2014/main" val="84997473"/>
                    </a:ext>
                  </a:extLst>
                </a:gridCol>
                <a:gridCol w="1401883">
                  <a:extLst>
                    <a:ext uri="{9D8B030D-6E8A-4147-A177-3AD203B41FA5}">
                      <a16:colId xmlns:a16="http://schemas.microsoft.com/office/drawing/2014/main" val="2023488460"/>
                    </a:ext>
                  </a:extLst>
                </a:gridCol>
                <a:gridCol w="1401883">
                  <a:extLst>
                    <a:ext uri="{9D8B030D-6E8A-4147-A177-3AD203B41FA5}">
                      <a16:colId xmlns:a16="http://schemas.microsoft.com/office/drawing/2014/main" val="46367860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l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2020 ROK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2021 ROK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2022 ROK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2023 ROK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2024 ROK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3188995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Wydatki majątkowe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    6 329 215,29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     6 832 143,05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     4 861 184,49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       5 684 459,13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    14 796 045,88 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67694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  28 879 690,00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   30 368 840,85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   31 248 090,75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    29 358 439,97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    32 845 990,94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785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7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27584" y="6197827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Wydatki majątkowe zrealizowano na wysokim poziomie t. j.  91,43% planu.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7584" y="176543"/>
            <a:ext cx="7488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WYDATKI MAJĄTKOWE W 2024 ROKU WG DZIAŁÓW KLASYFIKACJI BUDŻETOWEJ</a:t>
            </a: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6274E4B-5082-40BC-5AEB-5315D26C7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74256"/>
              </p:ext>
            </p:extLst>
          </p:nvPr>
        </p:nvGraphicFramePr>
        <p:xfrm>
          <a:off x="305525" y="620691"/>
          <a:ext cx="8532949" cy="5596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531">
                  <a:extLst>
                    <a:ext uri="{9D8B030D-6E8A-4147-A177-3AD203B41FA5}">
                      <a16:colId xmlns:a16="http://schemas.microsoft.com/office/drawing/2014/main" val="3379299673"/>
                    </a:ext>
                  </a:extLst>
                </a:gridCol>
                <a:gridCol w="492192">
                  <a:extLst>
                    <a:ext uri="{9D8B030D-6E8A-4147-A177-3AD203B41FA5}">
                      <a16:colId xmlns:a16="http://schemas.microsoft.com/office/drawing/2014/main" val="3873371733"/>
                    </a:ext>
                  </a:extLst>
                </a:gridCol>
                <a:gridCol w="3741792">
                  <a:extLst>
                    <a:ext uri="{9D8B030D-6E8A-4147-A177-3AD203B41FA5}">
                      <a16:colId xmlns:a16="http://schemas.microsoft.com/office/drawing/2014/main" val="2861873342"/>
                    </a:ext>
                  </a:extLst>
                </a:gridCol>
                <a:gridCol w="1472700">
                  <a:extLst>
                    <a:ext uri="{9D8B030D-6E8A-4147-A177-3AD203B41FA5}">
                      <a16:colId xmlns:a16="http://schemas.microsoft.com/office/drawing/2014/main" val="1973372365"/>
                    </a:ext>
                  </a:extLst>
                </a:gridCol>
                <a:gridCol w="1510594">
                  <a:extLst>
                    <a:ext uri="{9D8B030D-6E8A-4147-A177-3AD203B41FA5}">
                      <a16:colId xmlns:a16="http://schemas.microsoft.com/office/drawing/2014/main" val="3522211118"/>
                    </a:ext>
                  </a:extLst>
                </a:gridCol>
                <a:gridCol w="923140">
                  <a:extLst>
                    <a:ext uri="{9D8B030D-6E8A-4147-A177-3AD203B41FA5}">
                      <a16:colId xmlns:a16="http://schemas.microsoft.com/office/drawing/2014/main" val="1469995674"/>
                    </a:ext>
                  </a:extLst>
                </a:gridCol>
              </a:tblGrid>
              <a:tr h="5760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na  31.12.2024r.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 na 31.12.2024 r.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wykonania 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72702524"/>
                  </a:ext>
                </a:extLst>
              </a:tr>
              <a:tr h="1591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110829"/>
                  </a:ext>
                </a:extLst>
              </a:tr>
              <a:tr h="290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Rolnictwo i łowiectwo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9.269.656,27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9.256.916,16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99,86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06458794"/>
                  </a:ext>
                </a:extLst>
              </a:tr>
              <a:tr h="3939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i łączność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542.039,01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475.247,36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87,68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85107198"/>
                  </a:ext>
                </a:extLst>
              </a:tr>
              <a:tr h="2806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453.051,42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431.460,00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95,23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3427478"/>
                  </a:ext>
                </a:extLst>
              </a:tr>
              <a:tr h="5909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mieszkaniowa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248.924,00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193.503,70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77,74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34483556"/>
                  </a:ext>
                </a:extLst>
              </a:tr>
              <a:tr h="3939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Działalność usługowa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34.900,00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91,84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9849360"/>
                  </a:ext>
                </a:extLst>
              </a:tr>
              <a:tr h="3939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Administracja publiczna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655.250,00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573.483,72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3038190"/>
                  </a:ext>
                </a:extLst>
              </a:tr>
              <a:tr h="2806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Bezpieczeństwo publiczne i ochrona przeciwpożarowa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111.550,00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111.550,00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8189745"/>
                  </a:ext>
                </a:extLst>
              </a:tr>
              <a:tr h="3939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Oświata i wychowanie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23.316,00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2314536"/>
                  </a:ext>
                </a:extLst>
              </a:tr>
              <a:tr h="3939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komunalna i ochrona środowiska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501.307,85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110.280,68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3752256"/>
                  </a:ext>
                </a:extLst>
              </a:tr>
              <a:tr h="3939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Kultura i ochrona dziedzictwa narodowego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1.740.000,00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1.626.190,00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93,46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7627200"/>
                  </a:ext>
                </a:extLst>
              </a:tr>
              <a:tr h="3939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Kultura fizyczna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2.599.865,74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1.959.198,26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75,36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1939736"/>
                  </a:ext>
                </a:extLst>
              </a:tr>
              <a:tr h="3061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Razem zrealizowane wydatki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16.183.644,29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14.796.045,88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91,43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7782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39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DE1B92C-EAEF-E0C4-5934-F1F980458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060613"/>
              </p:ext>
            </p:extLst>
          </p:nvPr>
        </p:nvGraphicFramePr>
        <p:xfrm>
          <a:off x="107504" y="260648"/>
          <a:ext cx="90364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83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59B9BE-793B-E584-721F-2FCC80C3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692697"/>
            <a:ext cx="7475220" cy="792087"/>
          </a:xfrm>
        </p:spPr>
        <p:txBody>
          <a:bodyPr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BUDŻET GMINY ROPA NA 2024 ROK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CEBB46-CC0D-2CF2-7446-AA198C391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640960" cy="3745510"/>
          </a:xfrm>
        </p:spPr>
        <p:txBody>
          <a:bodyPr>
            <a:normAutofit fontScale="92500" lnSpcReduction="20000"/>
          </a:bodyPr>
          <a:lstStyle/>
          <a:p>
            <a:r>
              <a:rPr lang="pl-PL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Budżet Gminy Ropa na rok 2023 został przyjęty do realizacji Uchwałą  Nr 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LVIII/387/23</a:t>
            </a:r>
            <a:r>
              <a:rPr lang="pl-PL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Rady Gminy Ropa z dnia 20 grudnia 2023 r. </a:t>
            </a:r>
          </a:p>
          <a:p>
            <a:r>
              <a:rPr lang="pl-PL" b="1" dirty="0">
                <a:solidFill>
                  <a:schemeClr val="bg1"/>
                </a:solidFill>
              </a:rPr>
              <a:t>Uchwalony budżet gminy zakładał:</a:t>
            </a:r>
          </a:p>
          <a:p>
            <a:r>
              <a:rPr lang="pl-PL" b="1" dirty="0">
                <a:solidFill>
                  <a:schemeClr val="bg1"/>
                </a:solidFill>
              </a:rPr>
              <a:t>dochody: 39.594.135,77 zł</a:t>
            </a:r>
          </a:p>
          <a:p>
            <a:r>
              <a:rPr lang="pl-PL" b="1" dirty="0">
                <a:solidFill>
                  <a:schemeClr val="bg1"/>
                </a:solidFill>
              </a:rPr>
              <a:t>wydatki: 48.974.721,77 zł</a:t>
            </a:r>
          </a:p>
          <a:p>
            <a:r>
              <a:rPr lang="pl-PL" b="1" dirty="0">
                <a:solidFill>
                  <a:schemeClr val="bg1"/>
                </a:solidFill>
              </a:rPr>
              <a:t>wynik budżetu: (deficyt) 9.380.586,00 zł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Deficyt budżetu zaplanowano pokryć przychodami z tytułu niewykorzystanych</a:t>
            </a:r>
          </a:p>
          <a:p>
            <a:r>
              <a:rPr lang="pl-PL" b="1" dirty="0">
                <a:solidFill>
                  <a:schemeClr val="bg1"/>
                </a:solidFill>
              </a:rPr>
              <a:t>środków na rachunku bankowym, wolnych środków, lokaty oraz kredytu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60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6D65E-12B0-F3DE-2A9B-DB0231A1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185191"/>
            <a:ext cx="7759698" cy="723529"/>
          </a:xfrm>
        </p:spPr>
        <p:txBody>
          <a:bodyPr>
            <a:normAutofit/>
          </a:bodyPr>
          <a:lstStyle/>
          <a:p>
            <a:pPr algn="ctr"/>
            <a:r>
              <a:rPr lang="pl-PL" sz="1800" dirty="0"/>
              <a:t>Informacja dotycząca realizacji wydatków inwestycyjnych w 2024 roku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76FA71B-0C23-EF25-8678-4C85D0C48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889389"/>
              </p:ext>
            </p:extLst>
          </p:nvPr>
        </p:nvGraphicFramePr>
        <p:xfrm>
          <a:off x="0" y="1052737"/>
          <a:ext cx="9144001" cy="5825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785">
                  <a:extLst>
                    <a:ext uri="{9D8B030D-6E8A-4147-A177-3AD203B41FA5}">
                      <a16:colId xmlns:a16="http://schemas.microsoft.com/office/drawing/2014/main" val="2803209697"/>
                    </a:ext>
                  </a:extLst>
                </a:gridCol>
                <a:gridCol w="754767">
                  <a:extLst>
                    <a:ext uri="{9D8B030D-6E8A-4147-A177-3AD203B41FA5}">
                      <a16:colId xmlns:a16="http://schemas.microsoft.com/office/drawing/2014/main" val="1197100129"/>
                    </a:ext>
                  </a:extLst>
                </a:gridCol>
                <a:gridCol w="804961">
                  <a:extLst>
                    <a:ext uri="{9D8B030D-6E8A-4147-A177-3AD203B41FA5}">
                      <a16:colId xmlns:a16="http://schemas.microsoft.com/office/drawing/2014/main" val="1046266438"/>
                    </a:ext>
                  </a:extLst>
                </a:gridCol>
                <a:gridCol w="3740623">
                  <a:extLst>
                    <a:ext uri="{9D8B030D-6E8A-4147-A177-3AD203B41FA5}">
                      <a16:colId xmlns:a16="http://schemas.microsoft.com/office/drawing/2014/main" val="498271027"/>
                    </a:ext>
                  </a:extLst>
                </a:gridCol>
                <a:gridCol w="1254596">
                  <a:extLst>
                    <a:ext uri="{9D8B030D-6E8A-4147-A177-3AD203B41FA5}">
                      <a16:colId xmlns:a16="http://schemas.microsoft.com/office/drawing/2014/main" val="3021657994"/>
                    </a:ext>
                  </a:extLst>
                </a:gridCol>
                <a:gridCol w="1329208">
                  <a:extLst>
                    <a:ext uri="{9D8B030D-6E8A-4147-A177-3AD203B41FA5}">
                      <a16:colId xmlns:a16="http://schemas.microsoft.com/office/drawing/2014/main" val="1361804970"/>
                    </a:ext>
                  </a:extLst>
                </a:gridCol>
                <a:gridCol w="764061">
                  <a:extLst>
                    <a:ext uri="{9D8B030D-6E8A-4147-A177-3AD203B41FA5}">
                      <a16:colId xmlns:a16="http://schemas.microsoft.com/office/drawing/2014/main" val="1902141840"/>
                    </a:ext>
                  </a:extLst>
                </a:gridCol>
              </a:tblGrid>
              <a:tr h="6917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Rozdział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§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wg stanu na 31 grudnia 2024roku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 wg stanu na 31 grudnia 2024 roku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wyk.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96640879"/>
                  </a:ext>
                </a:extLst>
              </a:tr>
              <a:tr h="50992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01043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sieci kanalizacyjnej i wodociągowej wraz ze stacją uzdatniania wody w otoczeniu zalewu Klimkówka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5 031 963,69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5.030.411,10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4418726"/>
                  </a:ext>
                </a:extLst>
              </a:tr>
              <a:tr h="96623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01043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sieci wodociągowej w ramach zadania "Uporządkowanie gospodarki wodnościekowej - Gminy Ropa II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937 919,40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937 919,40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8653993"/>
                  </a:ext>
                </a:extLst>
              </a:tr>
              <a:tr h="644159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01043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6370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sieci kanalizacyjnej i wodociągowej wraz ze stacją uzdatniania wody w otoczeniu zalewu Klimkówka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64 100,00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64.100,00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78037313"/>
                  </a:ext>
                </a:extLst>
              </a:tr>
              <a:tr h="644159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01044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sieci kanalizacyjnej i wodociągowej wraz ze stacją uzdatniania wody w otoczeniu zalewu Klimkówka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2 407 474,18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2.406.603,98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6309417"/>
                  </a:ext>
                </a:extLst>
              </a:tr>
              <a:tr h="439199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01044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6370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sieci kanalizacyjnej i wodociągowej wraz ze stacją uzdatniania wody w otoczeniu zalewu Klimkówka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592 630,00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592.630,00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8349906"/>
                  </a:ext>
                </a:extLst>
              </a:tr>
              <a:tr h="339951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01044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Dotacja- przydomowe oczyszczalnie ścieków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30 000,00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20.000,00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7285694"/>
                  </a:ext>
                </a:extLst>
              </a:tr>
              <a:tr h="805198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01095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dróg dojazdowych do gruntów rolnych na terenie Gminy Ropa w miejscowościach Ropa i Łosie 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205 569,00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205.251,68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pl-PL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949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45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A0AF1DE1-C754-FDCF-1BA2-8ABB0F7EE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85672"/>
              </p:ext>
            </p:extLst>
          </p:nvPr>
        </p:nvGraphicFramePr>
        <p:xfrm>
          <a:off x="89755" y="188640"/>
          <a:ext cx="8964490" cy="6505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259">
                  <a:extLst>
                    <a:ext uri="{9D8B030D-6E8A-4147-A177-3AD203B41FA5}">
                      <a16:colId xmlns:a16="http://schemas.microsoft.com/office/drawing/2014/main" val="2925553314"/>
                    </a:ext>
                  </a:extLst>
                </a:gridCol>
                <a:gridCol w="835650">
                  <a:extLst>
                    <a:ext uri="{9D8B030D-6E8A-4147-A177-3AD203B41FA5}">
                      <a16:colId xmlns:a16="http://schemas.microsoft.com/office/drawing/2014/main" val="2860105707"/>
                    </a:ext>
                  </a:extLst>
                </a:gridCol>
                <a:gridCol w="668892">
                  <a:extLst>
                    <a:ext uri="{9D8B030D-6E8A-4147-A177-3AD203B41FA5}">
                      <a16:colId xmlns:a16="http://schemas.microsoft.com/office/drawing/2014/main" val="291813833"/>
                    </a:ext>
                  </a:extLst>
                </a:gridCol>
                <a:gridCol w="3651588">
                  <a:extLst>
                    <a:ext uri="{9D8B030D-6E8A-4147-A177-3AD203B41FA5}">
                      <a16:colId xmlns:a16="http://schemas.microsoft.com/office/drawing/2014/main" val="1977864045"/>
                    </a:ext>
                  </a:extLst>
                </a:gridCol>
                <a:gridCol w="1166895">
                  <a:extLst>
                    <a:ext uri="{9D8B030D-6E8A-4147-A177-3AD203B41FA5}">
                      <a16:colId xmlns:a16="http://schemas.microsoft.com/office/drawing/2014/main" val="3995982387"/>
                    </a:ext>
                  </a:extLst>
                </a:gridCol>
                <a:gridCol w="1282178">
                  <a:extLst>
                    <a:ext uri="{9D8B030D-6E8A-4147-A177-3AD203B41FA5}">
                      <a16:colId xmlns:a16="http://schemas.microsoft.com/office/drawing/2014/main" val="2050192780"/>
                    </a:ext>
                  </a:extLst>
                </a:gridCol>
                <a:gridCol w="737028">
                  <a:extLst>
                    <a:ext uri="{9D8B030D-6E8A-4147-A177-3AD203B41FA5}">
                      <a16:colId xmlns:a16="http://schemas.microsoft.com/office/drawing/2014/main" val="1042685219"/>
                    </a:ext>
                  </a:extLst>
                </a:gridCol>
              </a:tblGrid>
              <a:tr h="8819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Rozdział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§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wg stanu na 31 grudnia 2024roku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 wg stanu na 31 grudnia 2024 roku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wyk.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3422672"/>
                  </a:ext>
                </a:extLst>
              </a:tr>
              <a:tr h="477628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60014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drogi powiatowej Nr 1504K Ropa- Wawrzka Florynka polegająca na budowie chodnika w km 0+004 do 0+640 w miejscowości Ropa- dokumentacja projektowa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130 000,00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129.700,00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8820575"/>
                  </a:ext>
                </a:extLst>
              </a:tr>
              <a:tr h="477628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60016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zjazdu zwykłego z drogi powiatowej nr 1498K Ropa- Wysowa Zdrój- Blechnarka- Granica Państwa w km 1+365 -  strona lewa do działki nr </a:t>
                      </a:r>
                      <a:r>
                        <a:rPr lang="pl-PL" sz="13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ewid</a:t>
                      </a: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393/10 w miejscowości Klimkówka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71 000,00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72.807,86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02048024"/>
                  </a:ext>
                </a:extLst>
              </a:tr>
              <a:tr h="568518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60016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drogi nr 3639 w przysiółku Na Dole w miejscowości Ropa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70787"/>
                  </a:ext>
                </a:extLst>
              </a:tr>
              <a:tr h="612974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60016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Opracowanie dokumentacji projektowej dla zadania pn; "Przebudowa drogi gminnej nr 271218K Listówki w miejscowości Ropa"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49.200,00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49.200,00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1044302"/>
                  </a:ext>
                </a:extLst>
              </a:tr>
              <a:tr h="61116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60016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Opracowanie uproszczonych dokumentacji projektowych dla wykonania remontu odcinków dróg gminnych w miejscowościach Ropa i Łosie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30 000,00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1384236"/>
                  </a:ext>
                </a:extLst>
              </a:tr>
              <a:tr h="66143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60016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Przebudowa skrzyżowania drogi gminnej 271233K z drogą powiatową 1504K w km 1+011,00 wraz z budową odcinka drogi gminnej w km 0+007,00, w miejscowości Ropa - Gmina Ropa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247 839,01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209.539,50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0653238"/>
                  </a:ext>
                </a:extLst>
              </a:tr>
              <a:tr h="492616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63003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ścieżki rowerowej w miejscowości Ropa do granicy z Szymbarkiem – RFIL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322 260,00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322.260,00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76262071"/>
                  </a:ext>
                </a:extLst>
              </a:tr>
              <a:tr h="66143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63003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i remont  infrastruktury turystycznej, łączącej miejscowości Łosie i Klimkówka w Gminie Ropa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72 791,42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51.200,00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868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8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E86017E-037A-DFD0-7FCF-DE408A743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757197"/>
              </p:ext>
            </p:extLst>
          </p:nvPr>
        </p:nvGraphicFramePr>
        <p:xfrm>
          <a:off x="0" y="116633"/>
          <a:ext cx="9036496" cy="6507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258">
                  <a:extLst>
                    <a:ext uri="{9D8B030D-6E8A-4147-A177-3AD203B41FA5}">
                      <a16:colId xmlns:a16="http://schemas.microsoft.com/office/drawing/2014/main" val="2202302562"/>
                    </a:ext>
                  </a:extLst>
                </a:gridCol>
                <a:gridCol w="733910">
                  <a:extLst>
                    <a:ext uri="{9D8B030D-6E8A-4147-A177-3AD203B41FA5}">
                      <a16:colId xmlns:a16="http://schemas.microsoft.com/office/drawing/2014/main" val="911035006"/>
                    </a:ext>
                  </a:extLst>
                </a:gridCol>
                <a:gridCol w="782717">
                  <a:extLst>
                    <a:ext uri="{9D8B030D-6E8A-4147-A177-3AD203B41FA5}">
                      <a16:colId xmlns:a16="http://schemas.microsoft.com/office/drawing/2014/main" val="1100929168"/>
                    </a:ext>
                  </a:extLst>
                </a:gridCol>
                <a:gridCol w="3479748">
                  <a:extLst>
                    <a:ext uri="{9D8B030D-6E8A-4147-A177-3AD203B41FA5}">
                      <a16:colId xmlns:a16="http://schemas.microsoft.com/office/drawing/2014/main" val="634557085"/>
                    </a:ext>
                  </a:extLst>
                </a:gridCol>
                <a:gridCol w="1377438">
                  <a:extLst>
                    <a:ext uri="{9D8B030D-6E8A-4147-A177-3AD203B41FA5}">
                      <a16:colId xmlns:a16="http://schemas.microsoft.com/office/drawing/2014/main" val="3634892265"/>
                    </a:ext>
                  </a:extLst>
                </a:gridCol>
                <a:gridCol w="1292477">
                  <a:extLst>
                    <a:ext uri="{9D8B030D-6E8A-4147-A177-3AD203B41FA5}">
                      <a16:colId xmlns:a16="http://schemas.microsoft.com/office/drawing/2014/main" val="2303238301"/>
                    </a:ext>
                  </a:extLst>
                </a:gridCol>
                <a:gridCol w="742948">
                  <a:extLst>
                    <a:ext uri="{9D8B030D-6E8A-4147-A177-3AD203B41FA5}">
                      <a16:colId xmlns:a16="http://schemas.microsoft.com/office/drawing/2014/main" val="4043456343"/>
                    </a:ext>
                  </a:extLst>
                </a:gridCol>
              </a:tblGrid>
              <a:tr h="7223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Rozdział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§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wg stanu na 31 grudnia 2024roku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 wg stanu na 31 grudnia 2024 roku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wyk.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3508002"/>
                  </a:ext>
                </a:extLst>
              </a:tr>
              <a:tr h="32783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63003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Strefa rekreacji w miejscowości Ropa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58 000,00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091633"/>
                  </a:ext>
                </a:extLst>
              </a:tr>
              <a:tr h="278464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70005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Adaptacja budynku "Rybaczówki" w Klimkówce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35 424,00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35.424,00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1494160"/>
                  </a:ext>
                </a:extLst>
              </a:tr>
              <a:tr h="32783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70005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Stanica Wodna Klimkówka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25 000,00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4768706"/>
                  </a:ext>
                </a:extLst>
              </a:tr>
              <a:tr h="182296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70005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Nabycie gruntu pod inwestycje gminne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188 500,00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133.079,70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505412"/>
                  </a:ext>
                </a:extLst>
              </a:tr>
              <a:tr h="32783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71035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kaplicy cmentarnej na cmentarzu komunalnym w Łosiu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6736860"/>
                  </a:ext>
                </a:extLst>
              </a:tr>
              <a:tr h="153735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71095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Zakup kosiarki- ciągniczka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22.600,00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3633429"/>
                  </a:ext>
                </a:extLst>
              </a:tr>
              <a:tr h="41769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75023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Adaptacja pomieszczeń w budynku Urzędu Gminy w Ropie- przystosowanie do celów biurowych.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11.931,00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8486122"/>
                  </a:ext>
                </a:extLst>
              </a:tr>
              <a:tr h="17354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75023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Zakup samochodu służbowego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230 000,00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228.759,00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6965183"/>
                  </a:ext>
                </a:extLst>
              </a:tr>
              <a:tr h="41769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75023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Zakup wraz z montażem kompensatora do optymalizacji mocy biernej dla budynku UG w Ropie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15.252,00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5960810"/>
                  </a:ext>
                </a:extLst>
              </a:tr>
              <a:tr h="556929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75023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pn." Zwiększenie poziomu 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Cyberbezpieczeństwa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Gminie Ropa wraz z podległymi jednostkami poprzez wdrożenie rozwiązań sprzętowych, programowych oraz organizacyjnych"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21.160,00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80298572"/>
                  </a:ext>
                </a:extLst>
              </a:tr>
              <a:tr h="556929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75023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pn." Zwiększenie poziomu Cyberbezpieczeństwa w Gminie Ropa wraz z podległymi jednostkami poprzez wdrożenie rozwiązań sprzętowych, programowych oraz organizacyjnych"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32 250,00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11.373,50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407868"/>
                  </a:ext>
                </a:extLst>
              </a:tr>
              <a:tr h="43039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75095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Wydatki inwestycyjne na wyposażenie w związku z utworzeniem Gminy Szczawa - zadanie realizowane na mocy porozumienia z Wojewodą Małopolskim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305 000,00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285.008,22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1580302"/>
                  </a:ext>
                </a:extLst>
              </a:tr>
              <a:tr h="478178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75412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Dotacja dla Ochotniczej Straży Pożarnej w Ropie na dofinansowanie zakupów inwestycyjnych w zakresie gotowości bojowej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265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37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AF83-BC66-239E-3EC7-6EED34273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A95AC74-432C-4F7B-64C4-7F75C1B2B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419107"/>
              </p:ext>
            </p:extLst>
          </p:nvPr>
        </p:nvGraphicFramePr>
        <p:xfrm>
          <a:off x="0" y="116632"/>
          <a:ext cx="9036496" cy="5311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2202302562"/>
                    </a:ext>
                  </a:extLst>
                </a:gridCol>
                <a:gridCol w="605592">
                  <a:extLst>
                    <a:ext uri="{9D8B030D-6E8A-4147-A177-3AD203B41FA5}">
                      <a16:colId xmlns:a16="http://schemas.microsoft.com/office/drawing/2014/main" val="911035006"/>
                    </a:ext>
                  </a:extLst>
                </a:gridCol>
                <a:gridCol w="782717">
                  <a:extLst>
                    <a:ext uri="{9D8B030D-6E8A-4147-A177-3AD203B41FA5}">
                      <a16:colId xmlns:a16="http://schemas.microsoft.com/office/drawing/2014/main" val="1100929168"/>
                    </a:ext>
                  </a:extLst>
                </a:gridCol>
                <a:gridCol w="3724259">
                  <a:extLst>
                    <a:ext uri="{9D8B030D-6E8A-4147-A177-3AD203B41FA5}">
                      <a16:colId xmlns:a16="http://schemas.microsoft.com/office/drawing/2014/main" val="634557085"/>
                    </a:ext>
                  </a:extLst>
                </a:gridCol>
                <a:gridCol w="1132927">
                  <a:extLst>
                    <a:ext uri="{9D8B030D-6E8A-4147-A177-3AD203B41FA5}">
                      <a16:colId xmlns:a16="http://schemas.microsoft.com/office/drawing/2014/main" val="3634892265"/>
                    </a:ext>
                  </a:extLst>
                </a:gridCol>
                <a:gridCol w="1292477">
                  <a:extLst>
                    <a:ext uri="{9D8B030D-6E8A-4147-A177-3AD203B41FA5}">
                      <a16:colId xmlns:a16="http://schemas.microsoft.com/office/drawing/2014/main" val="2303238301"/>
                    </a:ext>
                  </a:extLst>
                </a:gridCol>
                <a:gridCol w="742948">
                  <a:extLst>
                    <a:ext uri="{9D8B030D-6E8A-4147-A177-3AD203B41FA5}">
                      <a16:colId xmlns:a16="http://schemas.microsoft.com/office/drawing/2014/main" val="4043456343"/>
                    </a:ext>
                  </a:extLst>
                </a:gridCol>
              </a:tblGrid>
              <a:tr h="8354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Rozdział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§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wg stanu na 31 grudnia 2024roku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 wg stanu na 31 grudnia 2024 roku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wyk.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3508002"/>
                  </a:ext>
                </a:extLst>
              </a:tr>
              <a:tr h="61882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75412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Dotacja dla OSP Łosie przeznaczona na dofinansowanie zakupów inwestycyjnych w zakresie zapewnienia gotowości bojowej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71 550,00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71.550,00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091633"/>
                  </a:ext>
                </a:extLst>
              </a:tr>
              <a:tr h="61882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80195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Audyt energetyczny dla budynku Zespołu Szkolno Przedszkolnego w Łosiu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11.316,00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3770136"/>
                  </a:ext>
                </a:extLst>
              </a:tr>
              <a:tr h="231198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80195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 zabaw we Wsi Łosie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3633429"/>
                  </a:ext>
                </a:extLst>
              </a:tr>
              <a:tr h="301648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90001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Rozbudowa kanalizacji sanitarnej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445 680,00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58.652,83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8486122"/>
                  </a:ext>
                </a:extLst>
              </a:tr>
              <a:tr h="206276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90001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Rozbudowa kanalizacji sanitarnej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31 137,17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31.137,17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6965183"/>
                  </a:ext>
                </a:extLst>
              </a:tr>
              <a:tr h="206276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90005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Montaż paneli fotowoltaicznych o łącznej mocy 40KW na działce nr 1106/6 w sąsiedztwie Stacji Uzdatniania Wody. Zadanie realizowane w ramach ZGZG - Polski Ład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20 490,68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20.490,68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5960810"/>
                  </a:ext>
                </a:extLst>
              </a:tr>
              <a:tr h="82510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90015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dokumentacji modernizacji przedsięwzięcia, polegającego na wykonaniu inwentaryzacji, audytu oraz analiz przedprojektowych -dla zadania Rozświetlamy Polskę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80298572"/>
                  </a:ext>
                </a:extLst>
              </a:tr>
              <a:tr h="14956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92120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Remont cmentarza wojennego nr 72 w Ropie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210 000,00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181.610,00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1580302"/>
                  </a:ext>
                </a:extLst>
              </a:tr>
              <a:tr h="412551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92120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Remont cmentarza wojennego nr 71 w Łosiu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300 000,00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229.580,00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265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84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7A3E-2E54-C029-D9D6-609B60B5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2934341-669D-9C9E-4FCF-AED5915AC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180402"/>
              </p:ext>
            </p:extLst>
          </p:nvPr>
        </p:nvGraphicFramePr>
        <p:xfrm>
          <a:off x="0" y="116632"/>
          <a:ext cx="9036496" cy="6290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2202302562"/>
                    </a:ext>
                  </a:extLst>
                </a:gridCol>
                <a:gridCol w="605592">
                  <a:extLst>
                    <a:ext uri="{9D8B030D-6E8A-4147-A177-3AD203B41FA5}">
                      <a16:colId xmlns:a16="http://schemas.microsoft.com/office/drawing/2014/main" val="911035006"/>
                    </a:ext>
                  </a:extLst>
                </a:gridCol>
                <a:gridCol w="782717">
                  <a:extLst>
                    <a:ext uri="{9D8B030D-6E8A-4147-A177-3AD203B41FA5}">
                      <a16:colId xmlns:a16="http://schemas.microsoft.com/office/drawing/2014/main" val="1100929168"/>
                    </a:ext>
                  </a:extLst>
                </a:gridCol>
                <a:gridCol w="3724259">
                  <a:extLst>
                    <a:ext uri="{9D8B030D-6E8A-4147-A177-3AD203B41FA5}">
                      <a16:colId xmlns:a16="http://schemas.microsoft.com/office/drawing/2014/main" val="634557085"/>
                    </a:ext>
                  </a:extLst>
                </a:gridCol>
                <a:gridCol w="1132927">
                  <a:extLst>
                    <a:ext uri="{9D8B030D-6E8A-4147-A177-3AD203B41FA5}">
                      <a16:colId xmlns:a16="http://schemas.microsoft.com/office/drawing/2014/main" val="3634892265"/>
                    </a:ext>
                  </a:extLst>
                </a:gridCol>
                <a:gridCol w="1292477">
                  <a:extLst>
                    <a:ext uri="{9D8B030D-6E8A-4147-A177-3AD203B41FA5}">
                      <a16:colId xmlns:a16="http://schemas.microsoft.com/office/drawing/2014/main" val="2303238301"/>
                    </a:ext>
                  </a:extLst>
                </a:gridCol>
                <a:gridCol w="742948">
                  <a:extLst>
                    <a:ext uri="{9D8B030D-6E8A-4147-A177-3AD203B41FA5}">
                      <a16:colId xmlns:a16="http://schemas.microsoft.com/office/drawing/2014/main" val="4043456343"/>
                    </a:ext>
                  </a:extLst>
                </a:gridCol>
              </a:tblGrid>
              <a:tr h="8354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Rozdział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§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zadania inwestycyjnego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wg stanu na 31 grudnia 2024roku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 wg stanu na 31 grudnia 2024 roku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wyk.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3508002"/>
                  </a:ext>
                </a:extLst>
              </a:tr>
              <a:tr h="61882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92120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Konserwacja ołtarza w Cerkwi greckokatolickiej pw. N.N.M.P w Łosiu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409 000,00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409.000,00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091633"/>
                  </a:ext>
                </a:extLst>
              </a:tr>
              <a:tr h="61882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Prace konserwatorskie przy wystroju i drewnianym wyposażeniu Kościoła pw. Św. Michała Archanioła w Ropie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615 000,00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600.000,00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83770136"/>
                  </a:ext>
                </a:extLst>
              </a:tr>
              <a:tr h="61882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Zabytkowy dwór w Ropie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206 000,00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206.000,00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3633429"/>
                  </a:ext>
                </a:extLst>
              </a:tr>
              <a:tr h="301648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92601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Hali sportowej przy Szkole Podstawowej Nr 2 w Ropie w ramach środków z Polskiego Ładu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248 001,60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248.001,60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98486122"/>
                  </a:ext>
                </a:extLst>
              </a:tr>
              <a:tr h="206276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92601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Hali Sportowej przy Zespole Szkolno- Przedszkolnym w Łosiu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1 462,02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1.462,02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36965183"/>
                  </a:ext>
                </a:extLst>
              </a:tr>
              <a:tr h="206276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92601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Modernizacja kompleksu sportowego "Orlik 2012" w Ropie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655 402,12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14.760,00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85960810"/>
                  </a:ext>
                </a:extLst>
              </a:tr>
              <a:tr h="82510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92601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6050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 ogrodzenia boiska sportowego w miejscowości Klimkówka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74.974,64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80298572"/>
                  </a:ext>
                </a:extLst>
              </a:tr>
              <a:tr h="82510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92601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6370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Budowa Hali Sportowej przy Szkole Podstawowej Nr 2 w Ropie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1 620 000,00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1.620.000,00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0407868"/>
                  </a:ext>
                </a:extLst>
              </a:tr>
              <a:tr h="412551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16 183 644,29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14.796.045,88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4158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94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CEBC1CF-4E9B-B205-4DB7-00D16A6E8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87052"/>
              </p:ext>
            </p:extLst>
          </p:nvPr>
        </p:nvGraphicFramePr>
        <p:xfrm>
          <a:off x="395536" y="548680"/>
          <a:ext cx="8352928" cy="899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090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AE607-41F7-4A31-0D08-9F757F69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055380" cy="908720"/>
          </a:xfrm>
        </p:spPr>
        <p:txBody>
          <a:bodyPr>
            <a:norm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INFORMACJA O WYKORZYSTANIU ŚRODKÓW Z FUNDUSZU  DOCHODÓW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I WYDATKÓW ZWIĄZANYCH Z PRZECIWDZIAŁANIEM COVID-19, W RAMACH PROGRAMU RZĄDOWY FUNDUSZ POLSKI ŁAD: PROGRAM INWESTYCJI STRATEGICZNYCH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PROMESY Z POLSKIEGO ŁADU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6FE85BF7-BA36-7102-15F7-EF88FDB67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214371"/>
              </p:ext>
            </p:extLst>
          </p:nvPr>
        </p:nvGraphicFramePr>
        <p:xfrm>
          <a:off x="179512" y="980728"/>
          <a:ext cx="8496944" cy="53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630">
                  <a:extLst>
                    <a:ext uri="{9D8B030D-6E8A-4147-A177-3AD203B41FA5}">
                      <a16:colId xmlns:a16="http://schemas.microsoft.com/office/drawing/2014/main" val="95448356"/>
                    </a:ext>
                  </a:extLst>
                </a:gridCol>
                <a:gridCol w="839530">
                  <a:extLst>
                    <a:ext uri="{9D8B030D-6E8A-4147-A177-3AD203B41FA5}">
                      <a16:colId xmlns:a16="http://schemas.microsoft.com/office/drawing/2014/main" val="1012329887"/>
                    </a:ext>
                  </a:extLst>
                </a:gridCol>
                <a:gridCol w="488032">
                  <a:extLst>
                    <a:ext uri="{9D8B030D-6E8A-4147-A177-3AD203B41FA5}">
                      <a16:colId xmlns:a16="http://schemas.microsoft.com/office/drawing/2014/main" val="796670333"/>
                    </a:ext>
                  </a:extLst>
                </a:gridCol>
                <a:gridCol w="3477467">
                  <a:extLst>
                    <a:ext uri="{9D8B030D-6E8A-4147-A177-3AD203B41FA5}">
                      <a16:colId xmlns:a16="http://schemas.microsoft.com/office/drawing/2014/main" val="415496548"/>
                    </a:ext>
                  </a:extLst>
                </a:gridCol>
                <a:gridCol w="1159459">
                  <a:extLst>
                    <a:ext uri="{9D8B030D-6E8A-4147-A177-3AD203B41FA5}">
                      <a16:colId xmlns:a16="http://schemas.microsoft.com/office/drawing/2014/main" val="1835679509"/>
                    </a:ext>
                  </a:extLst>
                </a:gridCol>
                <a:gridCol w="1158550">
                  <a:extLst>
                    <a:ext uri="{9D8B030D-6E8A-4147-A177-3AD203B41FA5}">
                      <a16:colId xmlns:a16="http://schemas.microsoft.com/office/drawing/2014/main" val="1437279787"/>
                    </a:ext>
                  </a:extLst>
                </a:gridCol>
                <a:gridCol w="773276">
                  <a:extLst>
                    <a:ext uri="{9D8B030D-6E8A-4147-A177-3AD203B41FA5}">
                      <a16:colId xmlns:a16="http://schemas.microsoft.com/office/drawing/2014/main" val="1022014764"/>
                    </a:ext>
                  </a:extLst>
                </a:gridCol>
              </a:tblGrid>
              <a:tr h="39677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Dział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Rozdział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§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Nazwa  - DOCHODY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Plan na 31.12.2024 r.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Wykonanie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% wyk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4008221015"/>
                  </a:ext>
                </a:extLst>
              </a:tr>
              <a:tr h="26451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010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effectLst/>
                        </a:rPr>
                        <a:t>Rolnictwo i łowiectwo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656.730,00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656.730,00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14655819"/>
                  </a:ext>
                </a:extLst>
              </a:tr>
              <a:tr h="26451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01043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Infrastruktura wodociągowa wsi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64.100,00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64.100,00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642056575"/>
                  </a:ext>
                </a:extLst>
              </a:tr>
              <a:tr h="44968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6370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Środki otrzymane z Rządowego Funduszu Polski Ład: Program Inwestycji Strategicznych na realizację zadań inwestycyjnych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64.100,00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64.100,00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103050031"/>
                  </a:ext>
                </a:extLst>
              </a:tr>
              <a:tr h="26451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01044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Infrastruktura sanitacyjna wsi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592.630,00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592.630,00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4070368451"/>
                  </a:ext>
                </a:extLst>
              </a:tr>
              <a:tr h="44968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6370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Środki otrzymane z Rządowego Funduszu Polski Ład: Program Inwestycji Strategicznych na realizację zadań inwestycyjnych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562.630,00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592.630,00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3461474781"/>
                  </a:ext>
                </a:extLst>
              </a:tr>
              <a:tr h="26451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921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Kultura i ochrona dziedzictwa narodowego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1.690.000,00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1.573.290,00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93,09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2786058373"/>
                  </a:ext>
                </a:extLst>
              </a:tr>
              <a:tr h="26451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92120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Ochrona zabytków i opieka nad zabytkami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1.690.000,00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1.573.290,00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93,09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3096314226"/>
                  </a:ext>
                </a:extLst>
              </a:tr>
              <a:tr h="674524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6090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Środki z Funduszu Przeciwdziałania COVID-19 na finansowanie lub dofinansowanie kosztów realizacji inwestycji i zakupów inwestycyjnych związanych z przeciwdziałaniem COVID-19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1.690.000,00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1.573.290,00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93,09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3200171745"/>
                  </a:ext>
                </a:extLst>
              </a:tr>
              <a:tr h="26451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926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Kultura fizyczna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1.620.000,00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1.620.000,00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2749952990"/>
                  </a:ext>
                </a:extLst>
              </a:tr>
              <a:tr h="26451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92601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Obiekty sportowe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1.620.000,00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1.620.000,00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3679346002"/>
                  </a:ext>
                </a:extLst>
              </a:tr>
              <a:tr h="44968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6370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Środki otrzymane z Rządowego Funduszu Polski Ład: Program Inwestycji Strategicznych na realizację zadań inwestycyjnych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1.620.000,00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1.620.000,00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100,00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3429438920"/>
                  </a:ext>
                </a:extLst>
              </a:tr>
              <a:tr h="264519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RAZEM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3.966.730,00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>
                          <a:effectLst/>
                        </a:rPr>
                        <a:t>3.850.020,00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  <a:tabLst>
                          <a:tab pos="431800" algn="l"/>
                        </a:tabLst>
                      </a:pPr>
                      <a:r>
                        <a:rPr lang="pl-PL" sz="1400" dirty="0">
                          <a:effectLst/>
                        </a:rPr>
                        <a:t>97,06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58" marR="45258" marT="0" marB="0"/>
                </a:tc>
                <a:extLst>
                  <a:ext uri="{0D108BD9-81ED-4DB2-BD59-A6C34878D82A}">
                    <a16:rowId xmlns:a16="http://schemas.microsoft.com/office/drawing/2014/main" val="324808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16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95036C0-D59E-A19A-1C94-7A30C57737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88434" y="181078"/>
            <a:ext cx="6731838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/>
              <a:t>Wydatki  2024 – Polski Ład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0B28563-EA48-B80E-8CDD-E33A51C68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EC6F3CC-881C-159F-DDF3-EA13BABFB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79361"/>
              </p:ext>
            </p:extLst>
          </p:nvPr>
        </p:nvGraphicFramePr>
        <p:xfrm>
          <a:off x="143508" y="1"/>
          <a:ext cx="8856983" cy="6882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142">
                  <a:extLst>
                    <a:ext uri="{9D8B030D-6E8A-4147-A177-3AD203B41FA5}">
                      <a16:colId xmlns:a16="http://schemas.microsoft.com/office/drawing/2014/main" val="1813764444"/>
                    </a:ext>
                  </a:extLst>
                </a:gridCol>
                <a:gridCol w="576974">
                  <a:extLst>
                    <a:ext uri="{9D8B030D-6E8A-4147-A177-3AD203B41FA5}">
                      <a16:colId xmlns:a16="http://schemas.microsoft.com/office/drawing/2014/main" val="2233512360"/>
                    </a:ext>
                  </a:extLst>
                </a:gridCol>
                <a:gridCol w="719170">
                  <a:extLst>
                    <a:ext uri="{9D8B030D-6E8A-4147-A177-3AD203B41FA5}">
                      <a16:colId xmlns:a16="http://schemas.microsoft.com/office/drawing/2014/main" val="32386293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10677429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07868834"/>
                    </a:ext>
                  </a:extLst>
                </a:gridCol>
                <a:gridCol w="1117033">
                  <a:extLst>
                    <a:ext uri="{9D8B030D-6E8A-4147-A177-3AD203B41FA5}">
                      <a16:colId xmlns:a16="http://schemas.microsoft.com/office/drawing/2014/main" val="124391744"/>
                    </a:ext>
                  </a:extLst>
                </a:gridCol>
              </a:tblGrid>
              <a:tr h="4133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Dział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Rozdz.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Paragraf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TREŚĆ - WYDATKI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PLAN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Wykonanie na 31.12.2024 r.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441168135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010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Rolnictwo i łowiectwo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656.730,00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656.730,00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536222235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01043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Infrastruktura wodociągowa wsi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64.100,00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64.100,00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92574392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6370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Wydatki jednostek poniesione ze środków z Rządowego Funduszu Polski Ład: Program Inwestycji Strategicznych na realizację zadań inwestycyjnych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64.100,00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64.100,00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2326037380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w tym: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3725123627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Budowa sieci kanalizacyjnej i wodociągowej wraz ze stacją uzdatniania wody w otoczeniu zalewu Klimkówka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64.100,00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64.100,00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609107342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01044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Infrastruktura </a:t>
                      </a:r>
                      <a:r>
                        <a:rPr lang="pl-PL" sz="1100" dirty="0" err="1">
                          <a:effectLst/>
                        </a:rPr>
                        <a:t>sanitacyjna</a:t>
                      </a:r>
                      <a:r>
                        <a:rPr lang="pl-PL" sz="1100" dirty="0">
                          <a:effectLst/>
                        </a:rPr>
                        <a:t> wsi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592.630,00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592.630,00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4196134986"/>
                  </a:ext>
                </a:extLst>
              </a:tr>
              <a:tr h="344478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6370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Wydatki jednostek poniesione ze środków z Rządowego Funduszu Polski Ład: Program Inwestycji Strategicznych na realizację zadań inwestycyjnych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592.630,00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592.630,00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2756427086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w tym: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4008247105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Budowa sieci kanalizacyjnej i wodociągowej wraz ze stacją uzdatniania wody w otoczeniu zalewu Klimkówka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592.630,00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592.630,00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05049124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926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Kultura fizyczna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1.620.000,00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1.620.000,00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079065518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92601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Obiekty sportowe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1.620.000,00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1.620.000,00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4002770880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6370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Wydatki jednostek poniesione ze środków z Rządowego Funduszu Polski Ład: Program Inwestycji Strategicznych na realizację zadań inwestycyjnych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1.620.000,00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1.620.000,00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035732453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W tym: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914482383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Budowa Hali Sportowej przy Szkole Podstawowej Nr 2 w Ropie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1.620.000,00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1.620.000,00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37866815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921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Kultura i ochrona dziedzictwa narodowego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1.690.000,00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1.573.290,00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2074039513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92120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Ochrona zabytków i opieka nad zabytkami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1.690.000,00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1.573.290,00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3976023392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6050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Wydatki inwestycyjne jednostek budżetowych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490.000,00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388.290,00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018927444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W tym: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048871000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Remont cmentarza wojennego nr 72 w Ropie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200.000,00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168.200,00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955078509"/>
                  </a:ext>
                </a:extLst>
              </a:tr>
              <a:tr h="206653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Remont cmentarza wojennego nr 71 w Łosiu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290.000,00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220.090,00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959904775"/>
                  </a:ext>
                </a:extLst>
              </a:tr>
              <a:tr h="48711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</a:rPr>
                        <a:t>6570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Dotacja celowa przekazana z budżetu na finansowanie lub dofinansowanie zadań inwestycyjnych obiektów zabytkowych jednostkom niezaliczanym do sektora finansów publicznych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1.200.000,00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1.185.000,00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2578286804"/>
                  </a:ext>
                </a:extLst>
              </a:tr>
              <a:tr h="177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W tym: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3918536785"/>
                  </a:ext>
                </a:extLst>
              </a:tr>
              <a:tr h="177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Konserwacja ołtarza w Cerkwi greckokatolickiej pw. N.N.M.P w Łosiu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400.000,00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400.000,00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3534171049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Prace konserwatorskie przy wystroju i drewnianym wyposażeniu Kościoła pw. Św. Michała Archanioła w Ropie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600.000,00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585.000,00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981748625"/>
                  </a:ext>
                </a:extLst>
              </a:tr>
              <a:tr h="177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Zabytkowy dwór w Ropie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200.000,00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200.000,00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2198131507"/>
                  </a:ext>
                </a:extLst>
              </a:tr>
              <a:tr h="1771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100" dirty="0">
                          <a:effectLst/>
                        </a:rPr>
                        <a:t>R A Z E M;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>
                          <a:effectLst/>
                        </a:rPr>
                        <a:t>3.966.730,00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200" dirty="0">
                          <a:effectLst/>
                        </a:rPr>
                        <a:t>3.850.020,00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96" marR="22596" marT="0" marB="0"/>
                </a:tc>
                <a:extLst>
                  <a:ext uri="{0D108BD9-81ED-4DB2-BD59-A6C34878D82A}">
                    <a16:rowId xmlns:a16="http://schemas.microsoft.com/office/drawing/2014/main" val="18423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57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2694"/>
              </p:ext>
            </p:extLst>
          </p:nvPr>
        </p:nvGraphicFramePr>
        <p:xfrm>
          <a:off x="251520" y="4498685"/>
          <a:ext cx="8424936" cy="197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Wyszczególnienie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rok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rok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rok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rok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Kwota długu</a:t>
                      </a: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1.483.200,00</a:t>
                      </a: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934.800,00 </a:t>
                      </a: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722.400,00</a:t>
                      </a: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510.000,00</a:t>
                      </a: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Obsługa długu, w tym;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612.523,03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603.707,52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256.910,81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269.395,13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Spłata zadłużenia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552.000,00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548.400,00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212.400,00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212.400,00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odsetki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60.523,03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55.307,52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44.510,81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44.510,81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901FA031-86ED-0F90-AE6F-98249DCCF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800123"/>
              </p:ext>
            </p:extLst>
          </p:nvPr>
        </p:nvGraphicFramePr>
        <p:xfrm>
          <a:off x="107504" y="188640"/>
          <a:ext cx="87849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18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4E6668-0AFA-FFE5-6875-BA4F8634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620689"/>
            <a:ext cx="7475220" cy="504055"/>
          </a:xfrm>
        </p:spPr>
        <p:txBody>
          <a:bodyPr/>
          <a:lstStyle/>
          <a:p>
            <a:pPr algn="ctr"/>
            <a:r>
              <a:rPr lang="pl-PL" sz="2400" dirty="0"/>
              <a:t>ZMIANY PLANOWANEGO BUDZETU W2024 ROKU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B113AE5-9065-B5E3-B409-E90E81AB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92177"/>
              </p:ext>
            </p:extLst>
          </p:nvPr>
        </p:nvGraphicFramePr>
        <p:xfrm>
          <a:off x="107504" y="1772816"/>
          <a:ext cx="8712968" cy="3931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884">
                  <a:extLst>
                    <a:ext uri="{9D8B030D-6E8A-4147-A177-3AD203B41FA5}">
                      <a16:colId xmlns:a16="http://schemas.microsoft.com/office/drawing/2014/main" val="1200680713"/>
                    </a:ext>
                  </a:extLst>
                </a:gridCol>
                <a:gridCol w="1833717">
                  <a:extLst>
                    <a:ext uri="{9D8B030D-6E8A-4147-A177-3AD203B41FA5}">
                      <a16:colId xmlns:a16="http://schemas.microsoft.com/office/drawing/2014/main" val="1769453710"/>
                    </a:ext>
                  </a:extLst>
                </a:gridCol>
                <a:gridCol w="1989520">
                  <a:extLst>
                    <a:ext uri="{9D8B030D-6E8A-4147-A177-3AD203B41FA5}">
                      <a16:colId xmlns:a16="http://schemas.microsoft.com/office/drawing/2014/main" val="1381272882"/>
                    </a:ext>
                  </a:extLst>
                </a:gridCol>
                <a:gridCol w="2511847">
                  <a:extLst>
                    <a:ext uri="{9D8B030D-6E8A-4147-A177-3AD203B41FA5}">
                      <a16:colId xmlns:a16="http://schemas.microsoft.com/office/drawing/2014/main" val="283780793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chemeClr val="bg1"/>
                          </a:solidFill>
                          <a:effectLst/>
                        </a:rPr>
                        <a:t>Wyszczególnienie</a:t>
                      </a: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chemeClr val="bg1"/>
                          </a:solidFill>
                          <a:effectLst/>
                        </a:rPr>
                        <a:t>Plan wg Uchwały Budżetowej Nr LVIII/387/23</a:t>
                      </a: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chemeClr val="bg1"/>
                          </a:solidFill>
                          <a:effectLst/>
                        </a:rPr>
                        <a:t>+ zwiększenia</a:t>
                      </a:r>
                      <a:endParaRPr lang="pl-PL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chemeClr val="bg1"/>
                          </a:solidFill>
                          <a:effectLst/>
                        </a:rPr>
                        <a:t>- zmniejszenia</a:t>
                      </a:r>
                      <a:endParaRPr lang="pl-PL" sz="16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solidFill>
                            <a:schemeClr val="bg1"/>
                          </a:solidFill>
                          <a:effectLst/>
                        </a:rPr>
                        <a:t>Plan po zmianach na dzień 31.12.2024 r.</a:t>
                      </a:r>
                      <a:endParaRPr lang="pl-PL" sz="1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411002"/>
                  </a:ext>
                </a:extLst>
              </a:tr>
              <a:tr h="3973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kern="0" dirty="0">
                          <a:solidFill>
                            <a:schemeClr val="bg1"/>
                          </a:solidFill>
                          <a:effectLst/>
                        </a:rPr>
                        <a:t>Dochody</a:t>
                      </a:r>
                      <a:endParaRPr lang="pl-PL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39.594.135,77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+3.400.288,29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42.994.424,06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9140687"/>
                  </a:ext>
                </a:extLst>
              </a:tr>
              <a:tr h="4768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kern="0" dirty="0">
                          <a:solidFill>
                            <a:schemeClr val="bg1"/>
                          </a:solidFill>
                          <a:effectLst/>
                        </a:rPr>
                        <a:t>Wydatki</a:t>
                      </a:r>
                      <a:endParaRPr lang="pl-PL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48.974.721,77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+3.669.923,91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52.644.645,68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443983"/>
                  </a:ext>
                </a:extLst>
              </a:tr>
              <a:tr h="5609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kern="0" dirty="0">
                          <a:solidFill>
                            <a:schemeClr val="bg1"/>
                          </a:solidFill>
                          <a:effectLst/>
                        </a:rPr>
                        <a:t>Wynik budżetu (deficyt)</a:t>
                      </a:r>
                      <a:endParaRPr lang="pl-PL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9.380.586,00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+269.635,62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9.650.221,62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8590264"/>
                  </a:ext>
                </a:extLst>
              </a:tr>
              <a:tr h="551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kern="0" dirty="0">
                          <a:solidFill>
                            <a:schemeClr val="bg1"/>
                          </a:solidFill>
                          <a:effectLst/>
                        </a:rPr>
                        <a:t>Przychody</a:t>
                      </a:r>
                      <a:endParaRPr lang="pl-PL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9.592.986,00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+269.635,62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9.862.621,62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503674"/>
                  </a:ext>
                </a:extLst>
              </a:tr>
              <a:tr h="732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kern="0" dirty="0">
                          <a:solidFill>
                            <a:schemeClr val="bg1"/>
                          </a:solidFill>
                          <a:effectLst/>
                        </a:rPr>
                        <a:t>Rozchody</a:t>
                      </a:r>
                      <a:endParaRPr lang="pl-PL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212.400,00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0,00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212.400,00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99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28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-15764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pl-PL" sz="2000" dirty="0"/>
              <a:t>WYKONANIE BUDŻETU GMINY ROPA W</a:t>
            </a:r>
            <a:r>
              <a:rPr lang="pl-PL" sz="2400" dirty="0"/>
              <a:t> 2024 </a:t>
            </a:r>
            <a:r>
              <a:rPr lang="pl-PL" sz="2000" dirty="0"/>
              <a:t>ROKU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638941"/>
              </p:ext>
            </p:extLst>
          </p:nvPr>
        </p:nvGraphicFramePr>
        <p:xfrm>
          <a:off x="209529" y="793883"/>
          <a:ext cx="8712967" cy="5466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66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L.p.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WYSZCZEGÓLNIENIE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PLAN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NA 2024 ROK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WYKONANIE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NA 31 GRUDNIA 2024 ROKU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WYKONANIA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Struktura(w %)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I.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DOCHODY OGÓŁEM: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42.994.424,06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45.252.440,37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105,3%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100,00%</a:t>
                      </a:r>
                      <a:endParaRPr lang="pl-PL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dochody bieżące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37.590.524,60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39.196.835,87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104,3%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86,62%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dochody majątkowe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5.403.899,46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6.055.604,50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112,1%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13,38%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II.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WYDATKI OGÓŁEM: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52.644.645,68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47.642.036,82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90,5%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100,00%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wydatki bieżące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36.461.001,39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32.845.990,94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90,1%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68,94%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wydatki majątkowe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16.183.644,29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14.796.045,88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91,5%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31,06%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III.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NADWYŻKA /DEFICYT (I-II)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-9.650.221,62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-2.389.596,45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IV.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PRZYCHODY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9.862.621,62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11.862.621,62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ROZCHODY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212.400,00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212.410,00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VI.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ZADŁUŻENIE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510.000,00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510.000,00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1,1% dochodów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l-PL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22048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259632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74209" y="1772816"/>
            <a:ext cx="1154032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17C41F8-CA81-8179-9F6E-9380FD0B3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462470"/>
              </p:ext>
            </p:extLst>
          </p:nvPr>
        </p:nvGraphicFramePr>
        <p:xfrm>
          <a:off x="179512" y="188643"/>
          <a:ext cx="8784976" cy="648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518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9592" y="14144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09B0159-9685-8E7A-A182-7DDB34BE1B16}"/>
              </a:ext>
            </a:extLst>
          </p:cNvPr>
          <p:cNvSpPr txBox="1"/>
          <p:nvPr/>
        </p:nvSpPr>
        <p:spPr>
          <a:xfrm>
            <a:off x="150947" y="4445783"/>
            <a:ext cx="85689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	</a:t>
            </a:r>
            <a:r>
              <a:rPr lang="pl-PL" dirty="0">
                <a:solidFill>
                  <a:schemeClr val="bg1"/>
                </a:solidFill>
              </a:rPr>
              <a:t>Najistotniejszym źródłem dochodów budżetu Gminy Ropa w 2024 roku były subwencje 19.881.268,00 zł  prawie 44 %, kolejno dochody własne zrealizowane w kwocie 11.519.269,48 zł, tj. ponad  25%, dotacje celowe przyznane z budżetu państwa na realizację zadań zleconych w kwocie 4.739.082,77 zł. tj. ponad 11 %, dotacje na dofinansowanie do zadań własnych  w kwocie 6.785.342,84 zł. ponad 15 %, Kolejnym  źródłem dochodów  były dotacje na programy unijne ponad 5 % w kwocie 2.327.477,28 zł.</a:t>
            </a:r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D8F8E643-8500-A109-C99E-B7EDC60F1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4572"/>
              </p:ext>
            </p:extLst>
          </p:nvPr>
        </p:nvGraphicFramePr>
        <p:xfrm>
          <a:off x="143508" y="188640"/>
          <a:ext cx="9000492" cy="425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/>
              <a:t>DOCHODY GMINY ROPA W 2024 ROKU WG DZIAŁÓW KLASYFIKACJI BUDŻETOWEJ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72C7DFC0-C66A-1D31-89EB-1575A0555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70996"/>
              </p:ext>
            </p:extLst>
          </p:nvPr>
        </p:nvGraphicFramePr>
        <p:xfrm>
          <a:off x="107505" y="1025352"/>
          <a:ext cx="8968340" cy="5588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911">
                  <a:extLst>
                    <a:ext uri="{9D8B030D-6E8A-4147-A177-3AD203B41FA5}">
                      <a16:colId xmlns:a16="http://schemas.microsoft.com/office/drawing/2014/main" val="3357125448"/>
                    </a:ext>
                  </a:extLst>
                </a:gridCol>
                <a:gridCol w="3588584">
                  <a:extLst>
                    <a:ext uri="{9D8B030D-6E8A-4147-A177-3AD203B41FA5}">
                      <a16:colId xmlns:a16="http://schemas.microsoft.com/office/drawing/2014/main" val="178992142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58139218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1396720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03797730"/>
                    </a:ext>
                  </a:extLst>
                </a:gridCol>
                <a:gridCol w="1119469">
                  <a:extLst>
                    <a:ext uri="{9D8B030D-6E8A-4147-A177-3AD203B41FA5}">
                      <a16:colId xmlns:a16="http://schemas.microsoft.com/office/drawing/2014/main" val="4091188013"/>
                    </a:ext>
                  </a:extLst>
                </a:gridCol>
              </a:tblGrid>
              <a:tr h="5512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po zmianach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wyk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Str.%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doch.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323713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449580" algn="l"/>
                        </a:tabLst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Rolnictwo i łowiectwo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994.071,47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1.419.698,37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142,8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600580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449580" algn="l"/>
                        </a:tabLst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i łączność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130.317,00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132.868,53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991632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449580" algn="l"/>
                        </a:tabLst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21.591,42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21.591,42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443533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mieszkaniowa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568.316,73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752.501,02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132,4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115530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Działalność usługowa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107.500,00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113.900,00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47638"/>
                  </a:ext>
                </a:extLst>
              </a:tr>
              <a:tr h="2134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Administracja publiczna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1.681.237,00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1.571.907,03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809594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Urzędy naczelnych organów władzy państwowej, kontroli i ochrony prawa oraz sądownictwa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127.774,00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126.773,99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499965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Obrona narodowa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31773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Bezpieczeństwo publiczne i ochrona przeciwpożarowa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67.050,00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67.050,00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5657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Dochody od osób prawnych, od osób fizycznych i od innych jednostek nieposiadających osobowości prawnej oraz wydatki związane z ich poborem 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4.961.054,00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5.166.745,18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756901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Różne rozliczenia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21.709.625,11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22.182.195,52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40640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Oświata i wychowanie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1.413.790,65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2.533.616,50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179,2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385223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Pomoc społeczna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1.252.378,94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1.249.493,54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334267"/>
                  </a:ext>
                </a:extLst>
              </a:tr>
              <a:tr h="1776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zadania w zakresie polityki społecznej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175.281,00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800.430,63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296577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Edukacyjna opieka wychowawcza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305.256,80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301.398,37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579332"/>
                  </a:ext>
                </a:extLst>
              </a:tr>
              <a:tr h="1837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Rodzina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3.548.354,04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3.550.222,10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461934"/>
                  </a:ext>
                </a:extLst>
              </a:tr>
              <a:tr h="2688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komunalna i ochrona środowiska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2.172.561,90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2.047.451,93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684155"/>
                  </a:ext>
                </a:extLst>
              </a:tr>
              <a:tr h="1793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Kultura i ochrona dziedzictwa narodowego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1.690.000,00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1.573.290,00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10640"/>
                  </a:ext>
                </a:extLst>
              </a:tr>
              <a:tr h="3947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Obiekty sportowe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2.067.964,00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1.641.006,24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96564"/>
                  </a:ext>
                </a:extLst>
              </a:tr>
              <a:tr h="183759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42.994.424,06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45.252.440,37</a:t>
                      </a:r>
                      <a:endParaRPr lang="pl-PL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pl-PL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8140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E65F8E3-A2E3-9BB1-D415-EF12BBFF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188624" y="1825625"/>
            <a:ext cx="1986660" cy="43513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31640" y="17782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0"/>
            <a:ext cx="1338740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-1" y="0"/>
            <a:ext cx="133874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DDA7D23-B42D-9358-A69B-3BFBE533D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947214"/>
              </p:ext>
            </p:extLst>
          </p:nvPr>
        </p:nvGraphicFramePr>
        <p:xfrm>
          <a:off x="135561" y="4074"/>
          <a:ext cx="9036496" cy="667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AE7F86-AEBB-C0E6-3921-71F01414A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54103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ZREALIZOWANYCH DOCHODÓW BIEŻĄCYCH</a:t>
            </a:r>
            <a:b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Plan: </a:t>
            </a:r>
            <a:r>
              <a:rPr lang="pl-PL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37.590.524,60 zł</a:t>
            </a:r>
            <a:r>
              <a:rPr lang="pl-PL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wykonanie:</a:t>
            </a:r>
            <a:r>
              <a:rPr lang="pl-PL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39.196.835,87 zł.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4644EA-B83A-7D4B-FB6D-AE3D2E439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442" y="1340768"/>
            <a:ext cx="6620968" cy="4298032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C206A52-898E-EDDD-9888-0C1D573F3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39725"/>
              </p:ext>
            </p:extLst>
          </p:nvPr>
        </p:nvGraphicFramePr>
        <p:xfrm>
          <a:off x="107504" y="1340769"/>
          <a:ext cx="8928992" cy="4536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212">
                  <a:extLst>
                    <a:ext uri="{9D8B030D-6E8A-4147-A177-3AD203B41FA5}">
                      <a16:colId xmlns:a16="http://schemas.microsoft.com/office/drawing/2014/main" val="1005661256"/>
                    </a:ext>
                  </a:extLst>
                </a:gridCol>
                <a:gridCol w="2717519">
                  <a:extLst>
                    <a:ext uri="{9D8B030D-6E8A-4147-A177-3AD203B41FA5}">
                      <a16:colId xmlns:a16="http://schemas.microsoft.com/office/drawing/2014/main" val="1705484229"/>
                    </a:ext>
                  </a:extLst>
                </a:gridCol>
                <a:gridCol w="1744711">
                  <a:extLst>
                    <a:ext uri="{9D8B030D-6E8A-4147-A177-3AD203B41FA5}">
                      <a16:colId xmlns:a16="http://schemas.microsoft.com/office/drawing/2014/main" val="4205720881"/>
                    </a:ext>
                  </a:extLst>
                </a:gridCol>
                <a:gridCol w="1607128">
                  <a:extLst>
                    <a:ext uri="{9D8B030D-6E8A-4147-A177-3AD203B41FA5}">
                      <a16:colId xmlns:a16="http://schemas.microsoft.com/office/drawing/2014/main" val="620250518"/>
                    </a:ext>
                  </a:extLst>
                </a:gridCol>
                <a:gridCol w="1290880">
                  <a:extLst>
                    <a:ext uri="{9D8B030D-6E8A-4147-A177-3AD203B41FA5}">
                      <a16:colId xmlns:a16="http://schemas.microsoft.com/office/drawing/2014/main" val="1078263087"/>
                    </a:ext>
                  </a:extLst>
                </a:gridCol>
                <a:gridCol w="1096542">
                  <a:extLst>
                    <a:ext uri="{9D8B030D-6E8A-4147-A177-3AD203B41FA5}">
                      <a16:colId xmlns:a16="http://schemas.microsoft.com/office/drawing/2014/main" val="1610769891"/>
                    </a:ext>
                  </a:extLst>
                </a:gridCol>
              </a:tblGrid>
              <a:tr h="976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LP.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ŹRÓDŁO DOCHODU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PLAN PO ZMIANACH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WYKONANIE 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% WYKONANIA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STRUKTURA W 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002894"/>
                  </a:ext>
                </a:extLst>
              </a:tr>
              <a:tr h="64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1.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SUBWENCJE OGÓLNE Z BUDŻETU PAŃSTWA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19.881.268,00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19.881.268,00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100 %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50,72%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357864"/>
                  </a:ext>
                </a:extLst>
              </a:tr>
              <a:tr h="97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2.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DOTACJE NA REALIZACJĘ ZADAŃ BIEŻĄCYCH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6.758.616,25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6.689.573,34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98,98%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17,07% 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597693"/>
                  </a:ext>
                </a:extLst>
              </a:tr>
              <a:tr h="64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3.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WŁASNE DOCHODY BIEŻACE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8.097.918,98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9.911.212,02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122,39%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25,29% 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354453"/>
                  </a:ext>
                </a:extLst>
              </a:tr>
              <a:tr h="64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4. 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DOTACJE Z UNII EUROPEJSKIEJ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2.852.721,37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2.714.782,51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95,16%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 dirty="0">
                          <a:effectLst/>
                        </a:rPr>
                        <a:t>6,92% 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447129"/>
                  </a:ext>
                </a:extLst>
              </a:tr>
              <a:tr h="64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100">
                          <a:effectLst/>
                        </a:rPr>
                        <a:t> 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00" dirty="0">
                          <a:effectLst/>
                        </a:rPr>
                        <a:t>RAZEM DOCHODY BIEŻĄCE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00" dirty="0">
                          <a:effectLst/>
                        </a:rPr>
                        <a:t>37.590.524,60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00" dirty="0">
                          <a:effectLst/>
                        </a:rPr>
                        <a:t>39.196.835,87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00" dirty="0">
                          <a:effectLst/>
                        </a:rPr>
                        <a:t>104,27%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kern="100" dirty="0">
                          <a:effectLst/>
                        </a:rPr>
                        <a:t>100% </a:t>
                      </a:r>
                      <a:endParaRPr lang="pl-PL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918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640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4363</TotalTime>
  <Words>3470</Words>
  <Application>Microsoft Office PowerPoint</Application>
  <PresentationFormat>Pokaz na ekranie (4:3)</PresentationFormat>
  <Paragraphs>1407</Paragraphs>
  <Slides>28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Britannic Bold</vt:lpstr>
      <vt:lpstr>Calibri</vt:lpstr>
      <vt:lpstr>Times New Roman</vt:lpstr>
      <vt:lpstr>Tw Cen MT</vt:lpstr>
      <vt:lpstr>Obwód</vt:lpstr>
      <vt:lpstr>WYKONANIE BUDŻETU  GMINY ROPA  w 2024 roku</vt:lpstr>
      <vt:lpstr>BUDŻET GMINY ROPA NA 2024 ROK</vt:lpstr>
      <vt:lpstr>ZMIANY PLANOWANEGO BUDZETU W2024 ROKU</vt:lpstr>
      <vt:lpstr>WYKONANIE BUDŻETU GMINY ROPA W 2024 ROKU</vt:lpstr>
      <vt:lpstr>Prezentacja programu PowerPoint</vt:lpstr>
      <vt:lpstr>Prezentacja programu PowerPoint</vt:lpstr>
      <vt:lpstr>DOCHODY GMINY ROPA W 2024 ROKU WG DZIAŁÓW KLASYFIKACJI BUDŻETOWEJ</vt:lpstr>
      <vt:lpstr>  </vt:lpstr>
      <vt:lpstr>STRUKTURA ZREALIZOWANYCH DOCHODÓW BIEŻĄCYCH Plan: 37.590.524,60 zł, wykonanie: 39.196.835,87 zł. </vt:lpstr>
      <vt:lpstr>STRUKTURA ZREALIZOWANYCH DOCHODÓW BIEŻĄCYCH W 2024 ROKU</vt:lpstr>
      <vt:lpstr>STRUKTURA WYKONANYCH DCHODOW MAJĄTKOWYCH  plan 5.403.899,46 zł, wykonanie 6.055.604,50 zł</vt:lpstr>
      <vt:lpstr>WYDATKI BUDŻETU GMINY ROPA W 2024 ROKU</vt:lpstr>
      <vt:lpstr>  STRUKTURA WYDATKÓW WG GRUP RODZAJOWYCH W 2024 ROKU </vt:lpstr>
      <vt:lpstr>Prezentacja programu PowerPoint</vt:lpstr>
      <vt:lpstr>WYDATKI GMINY ROPA W 2024 ROKU WG DZIAŁÓW KLASYFIKACJI BUDŻETOWEJ</vt:lpstr>
      <vt:lpstr>     Największą pozycję w strukturze wydatków stanowią wydatki na;  oświatę i wychowanie oraz edukacyjną opieka wychowawcza tj. 30,8  % wydatków ogółem w kwocie 14.651.729,60 zł, kolejną bardzo dużą pozycję w strukturze wydatków stanowią wydatki dział rolnictwo i łowiectwo – 9.509.349,85 zł. tj. 19,9%, wydatki na administrację publiczną 13,6% wydatków ogółem w kwocie 6.468.599,99 zł,   dział rodzina tj. 8,1 % wydatków ogółem w kwocie  3.868.293,40 zł, kolejną dużą pozycję stanowią wydatki działu gospodarka komunalna i ochrona środowiska tj. 5,6  % – 2.676.523,03 zł, w takim samym procencie wydatki na dział kultura i ochrona dziedzictwa narodowego – 2.674.270,21 tj. 5,6  %, następnie wydatki na pomoc społeczną tj. 5,4 % wydatków ogółem w kwocie 2.550.479,80 zł,    oraz wydatki działu kultura  fizyczna – 2.136.534,77 zł, tj. 4,4 %, kolejno transport i łączność tj. 2,5 % w kwocie 1.198.160,17 zł, następnie wydatki działu,  gospodarka mieszkaniowa – 629.973,98 zł. tj. 1,3 %, turystyka – 442.674,60 zł, tj. 0,9%, bezpieczeństwo publiczne i ochrona przeciwpożarowa 269.319,59 zł, tj. 0,6 %, działalność usługowa – 167.984,49 zł, tj. 0,4 %,%  urzędy naczelnych organów władzy państwowej 126.773,99 zł, tj. 0,3%, ochrona zdrowia – 120.884,14zł, tj. 0,3%, pozostałe zadania w zakresie polityki społecznej – 93.190,08 zł tj. 0,2 %, obsługa długu – 56.995,13 zł, tj. 0,1% obrona narodowa 300,00 zł.    </vt:lpstr>
      <vt:lpstr>Prezentacja programu PowerPoint</vt:lpstr>
      <vt:lpstr>Prezentacja programu PowerPoint</vt:lpstr>
      <vt:lpstr>Prezentacja programu PowerPoint</vt:lpstr>
      <vt:lpstr>Informacja dotycząca realizacji wydatków inwestycyjnych w 2024 roku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INFORMACJA O WYKORZYSTANIU ŚRODKÓW Z FUNDUSZU  DOCHODÓW I WYDATKÓW ZWIĄZANYCH Z PRZECIWDZIAŁANIEM COVID-19, W RAMACH PROGRAMU RZĄDOWY FUNDUSZ POLSKI ŁAD: PROGRAM INWESTYCJI STRATEGICZNYCH PROMESY Z POLSKIEGO ŁADU</vt:lpstr>
      <vt:lpstr>Wydatki  2024 – Polski Ład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Cris</dc:creator>
  <cp:lastModifiedBy>Bartłomiej Wójcik</cp:lastModifiedBy>
  <cp:revision>121</cp:revision>
  <cp:lastPrinted>2024-06-14T07:38:09Z</cp:lastPrinted>
  <dcterms:created xsi:type="dcterms:W3CDTF">2018-12-19T08:53:00Z</dcterms:created>
  <dcterms:modified xsi:type="dcterms:W3CDTF">2025-06-17T12:17:23Z</dcterms:modified>
</cp:coreProperties>
</file>