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260" r:id="rId3"/>
    <p:sldId id="285" r:id="rId4"/>
    <p:sldId id="261" r:id="rId5"/>
    <p:sldId id="262" r:id="rId6"/>
    <p:sldId id="264" r:id="rId7"/>
    <p:sldId id="267" r:id="rId8"/>
    <p:sldId id="268" r:id="rId9"/>
    <p:sldId id="296" r:id="rId10"/>
    <p:sldId id="297" r:id="rId11"/>
    <p:sldId id="298" r:id="rId12"/>
    <p:sldId id="287" r:id="rId13"/>
    <p:sldId id="288" r:id="rId14"/>
    <p:sldId id="289" r:id="rId15"/>
    <p:sldId id="269" r:id="rId16"/>
    <p:sldId id="290" r:id="rId17"/>
    <p:sldId id="291" r:id="rId18"/>
    <p:sldId id="292" r:id="rId19"/>
    <p:sldId id="294" r:id="rId20"/>
    <p:sldId id="293" r:id="rId21"/>
    <p:sldId id="300" r:id="rId22"/>
    <p:sldId id="270" r:id="rId23"/>
    <p:sldId id="299" r:id="rId24"/>
    <p:sldId id="295" r:id="rId25"/>
    <p:sldId id="305" r:id="rId26"/>
    <p:sldId id="301" r:id="rId27"/>
    <p:sldId id="283" r:id="rId28"/>
    <p:sldId id="284" r:id="rId29"/>
    <p:sldId id="303" r:id="rId30"/>
  </p:sldIdLst>
  <p:sldSz cx="9144000" cy="5143500" type="screen16x9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DF8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874" y="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4CE3-5D38-43D1-93FE-674213B9A748}" type="datetimeFigureOut">
              <a:rPr lang="pl-PL" smtClean="0"/>
              <a:pPr/>
              <a:t>17.06.2025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CACF-A62B-4278-AA80-E15B86C5F1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4CE3-5D38-43D1-93FE-674213B9A748}" type="datetimeFigureOut">
              <a:rPr lang="pl-PL" smtClean="0"/>
              <a:pPr/>
              <a:t>17.06.2025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CACF-A62B-4278-AA80-E15B86C5F1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4CE3-5D38-43D1-93FE-674213B9A748}" type="datetimeFigureOut">
              <a:rPr lang="pl-PL" smtClean="0"/>
              <a:pPr/>
              <a:t>17.06.2025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CACF-A62B-4278-AA80-E15B86C5F1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4CE3-5D38-43D1-93FE-674213B9A748}" type="datetimeFigureOut">
              <a:rPr lang="pl-PL" smtClean="0"/>
              <a:pPr/>
              <a:t>17.06.2025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CACF-A62B-4278-AA80-E15B86C5F1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4CE3-5D38-43D1-93FE-674213B9A748}" type="datetimeFigureOut">
              <a:rPr lang="pl-PL" smtClean="0"/>
              <a:pPr/>
              <a:t>17.06.2025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CACF-A62B-4278-AA80-E15B86C5F1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4CE3-5D38-43D1-93FE-674213B9A748}" type="datetimeFigureOut">
              <a:rPr lang="pl-PL" smtClean="0"/>
              <a:pPr/>
              <a:t>17.06.2025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CACF-A62B-4278-AA80-E15B86C5F1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4CE3-5D38-43D1-93FE-674213B9A748}" type="datetimeFigureOut">
              <a:rPr lang="pl-PL" smtClean="0"/>
              <a:pPr/>
              <a:t>17.06.2025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CACF-A62B-4278-AA80-E15B86C5F1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4CE3-5D38-43D1-93FE-674213B9A748}" type="datetimeFigureOut">
              <a:rPr lang="pl-PL" smtClean="0"/>
              <a:pPr/>
              <a:t>17.06.2025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CACF-A62B-4278-AA80-E15B86C5F1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4CE3-5D38-43D1-93FE-674213B9A748}" type="datetimeFigureOut">
              <a:rPr lang="pl-PL" smtClean="0"/>
              <a:pPr/>
              <a:t>17.06.2025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CACF-A62B-4278-AA80-E15B86C5F1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4CE3-5D38-43D1-93FE-674213B9A748}" type="datetimeFigureOut">
              <a:rPr lang="pl-PL" smtClean="0"/>
              <a:pPr/>
              <a:t>17.06.2025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CACF-A62B-4278-AA80-E15B86C5F1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4CE3-5D38-43D1-93FE-674213B9A748}" type="datetimeFigureOut">
              <a:rPr lang="pl-PL" smtClean="0"/>
              <a:pPr/>
              <a:t>17.06.2025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5CACF-A62B-4278-AA80-E15B86C5F1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E4CE3-5D38-43D1-93FE-674213B9A748}" type="datetimeFigureOut">
              <a:rPr lang="pl-PL" smtClean="0"/>
              <a:pPr/>
              <a:t>17.06.2025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5CACF-A62B-4278-AA80-E15B86C5F14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.png"/><Relationship Id="rId7" Type="http://schemas.openxmlformats.org/officeDocument/2006/relationships/image" Target="../media/image78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PC\Desktop\Gmina z lotu.jpg">
            <a:extLst>
              <a:ext uri="{FF2B5EF4-FFF2-40B4-BE49-F238E27FC236}">
                <a16:creationId xmlns:a16="http://schemas.microsoft.com/office/drawing/2014/main" id="{DBC44E5D-D2F5-A853-16FE-805401F7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964488" cy="5143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F2685B97-CFD2-8BD5-B0F6-F6CDA814D801}"/>
              </a:ext>
            </a:extLst>
          </p:cNvPr>
          <p:cNvSpPr/>
          <p:nvPr/>
        </p:nvSpPr>
        <p:spPr>
          <a:xfrm>
            <a:off x="1818075" y="866742"/>
            <a:ext cx="54546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700" dirty="0">
                <a:solidFill>
                  <a:srgbClr val="FF0000"/>
                </a:solidFill>
                <a:latin typeface="Bodoni MT Black" pitchFamily="18" charset="0"/>
              </a:rPr>
              <a:t>NAJWAŻNIEJSZE</a:t>
            </a:r>
          </a:p>
          <a:p>
            <a:pPr algn="ctr"/>
            <a:r>
              <a:rPr lang="pl-PL" sz="2700" dirty="0">
                <a:solidFill>
                  <a:srgbClr val="FF0000"/>
                </a:solidFill>
                <a:latin typeface="Bodoni MT Black" pitchFamily="18" charset="0"/>
              </a:rPr>
              <a:t>INWESTYCJE I DZIAŁANIA</a:t>
            </a:r>
          </a:p>
          <a:p>
            <a:pPr algn="ctr">
              <a:tabLst>
                <a:tab pos="872729" algn="l"/>
              </a:tabLst>
            </a:pPr>
            <a:r>
              <a:rPr lang="pl-PL" sz="2700" dirty="0">
                <a:solidFill>
                  <a:srgbClr val="FF0000"/>
                </a:solidFill>
                <a:latin typeface="Bodoni MT Black" pitchFamily="18" charset="0"/>
              </a:rPr>
              <a:t>W GMINIE ROPA </a:t>
            </a:r>
            <a:br>
              <a:rPr lang="pl-PL" sz="2700" dirty="0">
                <a:solidFill>
                  <a:srgbClr val="FF0000"/>
                </a:solidFill>
                <a:latin typeface="Bodoni MT Black" pitchFamily="18" charset="0"/>
              </a:rPr>
            </a:br>
            <a:r>
              <a:rPr lang="pl-PL" sz="2700" dirty="0">
                <a:solidFill>
                  <a:srgbClr val="FF0000"/>
                </a:solidFill>
                <a:latin typeface="Bodoni MT Black" pitchFamily="18" charset="0"/>
              </a:rPr>
              <a:t>W 2024 ROKU </a:t>
            </a:r>
          </a:p>
        </p:txBody>
      </p:sp>
    </p:spTree>
    <p:extLst>
      <p:ext uri="{BB962C8B-B14F-4D97-AF65-F5344CB8AC3E}">
        <p14:creationId xmlns:p14="http://schemas.microsoft.com/office/powerpoint/2010/main" val="3145303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91" y="123483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511660" y="267494"/>
            <a:ext cx="6120680" cy="40011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b="1" dirty="0"/>
              <a:t>„REMONT CMENTARZA WOJENNEGO NR 72 W ROPIE”</a:t>
            </a:r>
            <a:endParaRPr lang="pl-P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003798"/>
            <a:ext cx="2664296" cy="155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971600" y="771557"/>
            <a:ext cx="69127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i="1" dirty="0">
                <a:solidFill>
                  <a:srgbClr val="002060"/>
                </a:solidFill>
              </a:rPr>
              <a:t>Zadanie zrealizowane w ramach dotacji z Rządowego Programu Odbudowy Zabytków.</a:t>
            </a:r>
          </a:p>
        </p:txBody>
      </p:sp>
      <p:pic>
        <p:nvPicPr>
          <p:cNvPr id="3075" name="Picture 3" descr="D:\Moje obrazy\2025\Prezentacja\Do prezentacji\Cmentarz Ropa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203598"/>
            <a:ext cx="5508104" cy="3672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/>
          <p:cNvSpPr txBox="1"/>
          <p:nvPr/>
        </p:nvSpPr>
        <p:spPr>
          <a:xfrm>
            <a:off x="179512" y="1563638"/>
            <a:ext cx="3347864" cy="147732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Całkowity koszt zadania</a:t>
            </a:r>
            <a:br>
              <a:rPr lang="pl-PL" sz="1400" b="1" dirty="0"/>
            </a:br>
            <a:r>
              <a:rPr lang="pl-PL" sz="1400" b="1" dirty="0"/>
              <a:t> </a:t>
            </a:r>
            <a:r>
              <a:rPr lang="pl-PL" sz="1400" b="1" dirty="0">
                <a:solidFill>
                  <a:srgbClr val="C00000"/>
                </a:solidFill>
              </a:rPr>
              <a:t>ponad </a:t>
            </a:r>
            <a:r>
              <a:rPr lang="pl-PL" sz="1600" b="1" dirty="0">
                <a:solidFill>
                  <a:srgbClr val="C00000"/>
                </a:solidFill>
              </a:rPr>
              <a:t>172</a:t>
            </a:r>
            <a:r>
              <a:rPr lang="pl-PL" sz="1400" b="1" dirty="0">
                <a:solidFill>
                  <a:srgbClr val="C00000"/>
                </a:solidFill>
              </a:rPr>
              <a:t> tys. zł </a:t>
            </a:r>
          </a:p>
          <a:p>
            <a:pPr algn="ctr"/>
            <a:r>
              <a:rPr lang="pl-PL" sz="1400" dirty="0"/>
              <a:t>w tym </a:t>
            </a:r>
            <a:br>
              <a:rPr lang="pl-PL" sz="1400" dirty="0"/>
            </a:br>
            <a:r>
              <a:rPr lang="pl-PL" sz="1400" dirty="0"/>
              <a:t>dofinansowanie z RPOZ : </a:t>
            </a:r>
            <a:br>
              <a:rPr lang="pl-PL" sz="1400" dirty="0"/>
            </a:br>
            <a:r>
              <a:rPr lang="pl-PL" sz="1400" b="1" dirty="0">
                <a:solidFill>
                  <a:srgbClr val="C00000"/>
                </a:solidFill>
              </a:rPr>
              <a:t>ponad</a:t>
            </a:r>
            <a:r>
              <a:rPr lang="pl-PL" sz="1600" b="1" dirty="0">
                <a:solidFill>
                  <a:srgbClr val="C00000"/>
                </a:solidFill>
              </a:rPr>
              <a:t> 168 </a:t>
            </a:r>
            <a:r>
              <a:rPr lang="pl-PL" sz="1400" b="1" dirty="0">
                <a:solidFill>
                  <a:srgbClr val="C00000"/>
                </a:solidFill>
              </a:rPr>
              <a:t>tys. zł</a:t>
            </a:r>
            <a:br>
              <a:rPr lang="pl-PL" sz="1400" b="1" dirty="0">
                <a:solidFill>
                  <a:srgbClr val="C00000"/>
                </a:solidFill>
              </a:rPr>
            </a:br>
            <a:r>
              <a:rPr lang="pl-PL" sz="1400" b="1" dirty="0">
                <a:solidFill>
                  <a:srgbClr val="C00000"/>
                </a:solidFill>
              </a:rPr>
              <a:t> </a:t>
            </a:r>
            <a:r>
              <a:rPr lang="pl-PL" sz="1400" dirty="0"/>
              <a:t> środki własne gminy: </a:t>
            </a:r>
            <a:r>
              <a:rPr lang="pl-PL" sz="1600" b="1" dirty="0">
                <a:solidFill>
                  <a:srgbClr val="C00000"/>
                </a:solidFill>
              </a:rPr>
              <a:t>4</a:t>
            </a:r>
            <a:r>
              <a:rPr lang="pl-PL" sz="1400" b="1" dirty="0">
                <a:solidFill>
                  <a:srgbClr val="C00000"/>
                </a:solidFill>
              </a:rPr>
              <a:t> tys. zł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91" y="123483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511660" y="267494"/>
            <a:ext cx="5868652" cy="40011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b="1" dirty="0"/>
              <a:t>„REMONT CMENTARZA WOJENNEGO NR 71 W ŁOSIU”</a:t>
            </a:r>
            <a:endParaRPr lang="pl-P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5669" y="3075808"/>
            <a:ext cx="2590791" cy="151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043608" y="751805"/>
            <a:ext cx="66607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i="1" dirty="0">
                <a:solidFill>
                  <a:srgbClr val="002060"/>
                </a:solidFill>
              </a:rPr>
              <a:t>Zadanie zrealizowane w ramach dotacji z Rządowego Programu Odbudowy Zabytków.</a:t>
            </a:r>
          </a:p>
        </p:txBody>
      </p:sp>
      <p:pic>
        <p:nvPicPr>
          <p:cNvPr id="13313" name="Picture 1" descr="D:\Moje obrazy\2025\Prezentacja\Do prezentacji\Cmentarz Łosie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00" y="1203598"/>
            <a:ext cx="5620137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/>
          <p:cNvSpPr txBox="1"/>
          <p:nvPr/>
        </p:nvSpPr>
        <p:spPr>
          <a:xfrm>
            <a:off x="5652120" y="1419622"/>
            <a:ext cx="3312368" cy="144655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Całkowity koszt zadania </a:t>
            </a:r>
            <a:br>
              <a:rPr lang="pl-PL" sz="1400" b="1" dirty="0"/>
            </a:br>
            <a:r>
              <a:rPr lang="pl-PL" sz="1400" b="1" dirty="0">
                <a:solidFill>
                  <a:srgbClr val="C00000"/>
                </a:solidFill>
              </a:rPr>
              <a:t>ponad </a:t>
            </a:r>
            <a:r>
              <a:rPr lang="pl-PL" sz="1600" b="1" dirty="0">
                <a:solidFill>
                  <a:srgbClr val="C00000"/>
                </a:solidFill>
              </a:rPr>
              <a:t>225</a:t>
            </a:r>
            <a:r>
              <a:rPr lang="pl-PL" sz="1400" b="1" dirty="0">
                <a:solidFill>
                  <a:srgbClr val="C00000"/>
                </a:solidFill>
              </a:rPr>
              <a:t> tys. zł </a:t>
            </a:r>
            <a:br>
              <a:rPr lang="pl-PL" sz="1400" b="1" dirty="0">
                <a:solidFill>
                  <a:srgbClr val="C00000"/>
                </a:solidFill>
              </a:rPr>
            </a:br>
            <a:r>
              <a:rPr lang="pl-PL" sz="1400" dirty="0"/>
              <a:t>w tym </a:t>
            </a:r>
          </a:p>
          <a:p>
            <a:pPr algn="ctr">
              <a:buFont typeface="Wingdings" pitchFamily="2" charset="2"/>
              <a:buChar char="Ø"/>
            </a:pPr>
            <a:r>
              <a:rPr lang="pl-PL" sz="1400" dirty="0"/>
              <a:t> dofinansowanie z RPOZ: </a:t>
            </a:r>
            <a:br>
              <a:rPr lang="pl-PL" sz="1400" dirty="0"/>
            </a:br>
            <a:r>
              <a:rPr lang="pl-PL" sz="1400" b="1" dirty="0">
                <a:solidFill>
                  <a:srgbClr val="C00000"/>
                </a:solidFill>
              </a:rPr>
              <a:t>ponad</a:t>
            </a:r>
            <a:r>
              <a:rPr lang="pl-PL" sz="1600" b="1" dirty="0">
                <a:solidFill>
                  <a:srgbClr val="C00000"/>
                </a:solidFill>
              </a:rPr>
              <a:t> 220 </a:t>
            </a:r>
            <a:r>
              <a:rPr lang="pl-PL" sz="1400" b="1" dirty="0">
                <a:solidFill>
                  <a:srgbClr val="C00000"/>
                </a:solidFill>
              </a:rPr>
              <a:t>tys. zł </a:t>
            </a:r>
            <a:r>
              <a:rPr lang="pl-PL" sz="1400" dirty="0"/>
              <a:t> </a:t>
            </a:r>
          </a:p>
          <a:p>
            <a:pPr algn="ctr">
              <a:buFont typeface="Wingdings" pitchFamily="2" charset="2"/>
              <a:buChar char="Ø"/>
            </a:pPr>
            <a:r>
              <a:rPr lang="pl-PL" sz="1400" dirty="0"/>
              <a:t>  środki własne gminy:  </a:t>
            </a:r>
            <a:r>
              <a:rPr lang="pl-PL" sz="1400" b="1" dirty="0">
                <a:solidFill>
                  <a:srgbClr val="C00000"/>
                </a:solidFill>
              </a:rPr>
              <a:t>5 tys. zł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8" y="123483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812919" y="193089"/>
            <a:ext cx="6480720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400" b="1" dirty="0"/>
              <a:t>KONSERWACJA CHÓRU I ORGANÓW W KOŚCIELE ŚW. MICHAŁ ARCHANIOŁA W ROPIE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835696" y="555531"/>
            <a:ext cx="5472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i="1" dirty="0">
                <a:solidFill>
                  <a:srgbClr val="002060"/>
                </a:solidFill>
              </a:rPr>
              <a:t>Zadanie dofinansowane z Rządowego Programu Odbudowy Zabytków</a:t>
            </a:r>
          </a:p>
        </p:txBody>
      </p:sp>
      <p:pic>
        <p:nvPicPr>
          <p:cNvPr id="5122" name="Picture 2" descr="F:\2024\PARAFIA ROPA\ZDJĘCIA KOŚCIÓŁ ŚW. MIACHAŁA ARCHANIOŁA\Organy-m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523" y="915566"/>
            <a:ext cx="2784310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F:\2024\PARAFIA ROPA\ZDJĘCIA KOŚCIÓŁ ŚW. MIACHAŁA ARCHANIOŁA\Ołtarz 2-m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3" y="1567954"/>
            <a:ext cx="5363319" cy="3575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/>
          <p:cNvSpPr txBox="1"/>
          <p:nvPr/>
        </p:nvSpPr>
        <p:spPr>
          <a:xfrm>
            <a:off x="4572000" y="915568"/>
            <a:ext cx="2520280" cy="584775"/>
          </a:xfrm>
          <a:prstGeom prst="rect">
            <a:avLst/>
          </a:prstGeom>
          <a:noFill/>
          <a:ln w="31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Wartość zadania: </a:t>
            </a:r>
            <a:r>
              <a:rPr lang="pl-PL" sz="1600" b="1" dirty="0">
                <a:solidFill>
                  <a:srgbClr val="C00000"/>
                </a:solidFill>
              </a:rPr>
              <a:t>600</a:t>
            </a:r>
            <a:r>
              <a:rPr lang="pl-PL" sz="1200" b="1" dirty="0">
                <a:solidFill>
                  <a:srgbClr val="C00000"/>
                </a:solidFill>
              </a:rPr>
              <a:t> tys. zł </a:t>
            </a:r>
            <a:br>
              <a:rPr lang="pl-PL" sz="1200" b="1" dirty="0">
                <a:solidFill>
                  <a:srgbClr val="C00000"/>
                </a:solidFill>
              </a:rPr>
            </a:br>
            <a:r>
              <a:rPr lang="pl-PL" sz="1200" b="1" dirty="0"/>
              <a:t>w tym dofinansowanie </a:t>
            </a:r>
            <a:r>
              <a:rPr lang="pl-PL" sz="1600" b="1" dirty="0">
                <a:solidFill>
                  <a:srgbClr val="C00000"/>
                </a:solidFill>
              </a:rPr>
              <a:t>585</a:t>
            </a:r>
            <a:r>
              <a:rPr lang="pl-PL" sz="1200" b="1" dirty="0">
                <a:solidFill>
                  <a:srgbClr val="C00000"/>
                </a:solidFill>
              </a:rPr>
              <a:t> tys. zł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9103" y="14158"/>
            <a:ext cx="1665824" cy="97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8" y="123483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187624" y="267494"/>
            <a:ext cx="7272808" cy="3539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700" b="1" dirty="0"/>
              <a:t>KONSERWACJA OŁTARZA ZE ZŁOCONYM TABERNAKULUM W CERKWI W ŁOSIU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059833" y="1004272"/>
            <a:ext cx="3082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i="1" dirty="0">
                <a:solidFill>
                  <a:srgbClr val="002060"/>
                </a:solidFill>
              </a:rPr>
              <a:t>Zadanie dofinansowane </a:t>
            </a:r>
            <a:br>
              <a:rPr lang="pl-PL" sz="1400" b="1" i="1" dirty="0">
                <a:solidFill>
                  <a:srgbClr val="002060"/>
                </a:solidFill>
              </a:rPr>
            </a:br>
            <a:r>
              <a:rPr lang="pl-PL" sz="1400" b="1" i="1" dirty="0">
                <a:solidFill>
                  <a:srgbClr val="002060"/>
                </a:solidFill>
              </a:rPr>
              <a:t>z Rządowego Programu Odbudowy Zabytków w kwocie </a:t>
            </a:r>
            <a:r>
              <a:rPr lang="pl-PL" sz="1400" b="1" dirty="0"/>
              <a:t> </a:t>
            </a:r>
          </a:p>
          <a:p>
            <a:pPr algn="ctr"/>
            <a:r>
              <a:rPr lang="pl-PL" b="1" dirty="0">
                <a:solidFill>
                  <a:srgbClr val="C00000"/>
                </a:solidFill>
              </a:rPr>
              <a:t>400</a:t>
            </a:r>
            <a:r>
              <a:rPr lang="pl-PL" sz="1600" b="1" dirty="0">
                <a:solidFill>
                  <a:srgbClr val="C00000"/>
                </a:solidFill>
              </a:rPr>
              <a:t> tys. zł</a:t>
            </a:r>
          </a:p>
          <a:p>
            <a:pPr algn="ctr"/>
            <a:endParaRPr lang="pl-PL" sz="1600" b="1" dirty="0">
              <a:solidFill>
                <a:srgbClr val="C00000"/>
              </a:solidFill>
            </a:endParaRPr>
          </a:p>
          <a:p>
            <a:pPr algn="ctr"/>
            <a:r>
              <a:rPr lang="pl-PL" sz="1400" b="1" i="1" dirty="0">
                <a:solidFill>
                  <a:srgbClr val="002060"/>
                </a:solidFill>
              </a:rPr>
              <a:t>Całkowita wartość zadania </a:t>
            </a:r>
          </a:p>
          <a:p>
            <a:pPr algn="ctr"/>
            <a:r>
              <a:rPr lang="pl-PL" b="1" dirty="0">
                <a:solidFill>
                  <a:srgbClr val="C00000"/>
                </a:solidFill>
              </a:rPr>
              <a:t>409</a:t>
            </a:r>
            <a:r>
              <a:rPr lang="pl-PL" sz="1400" b="1" dirty="0">
                <a:solidFill>
                  <a:srgbClr val="C00000"/>
                </a:solidFill>
              </a:rPr>
              <a:t> </a:t>
            </a:r>
            <a:r>
              <a:rPr lang="pl-PL" sz="1600" b="1" dirty="0">
                <a:solidFill>
                  <a:srgbClr val="C00000"/>
                </a:solidFill>
              </a:rPr>
              <a:t>tys. zł</a:t>
            </a:r>
            <a:r>
              <a:rPr lang="pl-PL" sz="1600" b="1" i="1" dirty="0">
                <a:solidFill>
                  <a:srgbClr val="002060"/>
                </a:solidFill>
              </a:rPr>
              <a:t>  </a:t>
            </a:r>
            <a:endParaRPr lang="pl-PL" sz="1400" b="1" i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F:\2024\PARAFIA ROPA\Łosie Cerkiew\TABERNAKULUM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32288"/>
            <a:ext cx="2232248" cy="423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F:\2024\PARAFIA ROPA\Łosie Cerkiew\TABERNAKULUM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004272"/>
            <a:ext cx="1971308" cy="4139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1329" y="2931790"/>
            <a:ext cx="2341341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0" y="123483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971600" y="123485"/>
            <a:ext cx="6336704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ROBOTY BUDOWLANE I KONSERWATORSKIE W ZABYTKOWYM DWORZE W ROPIE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187624" y="555526"/>
            <a:ext cx="5940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i="1" dirty="0">
                <a:solidFill>
                  <a:srgbClr val="002060"/>
                </a:solidFill>
              </a:rPr>
              <a:t>Zadanie dofinansowane z Rządowego Programu Odbudowy Zabytków </a:t>
            </a:r>
            <a:br>
              <a:rPr lang="pl-PL" sz="1400" b="1" i="1" dirty="0">
                <a:solidFill>
                  <a:srgbClr val="002060"/>
                </a:solidFill>
              </a:rPr>
            </a:br>
            <a:r>
              <a:rPr lang="pl-PL" sz="1400" b="1" i="1" dirty="0">
                <a:solidFill>
                  <a:srgbClr val="002060"/>
                </a:solidFill>
              </a:rPr>
              <a:t>w kwocie </a:t>
            </a:r>
            <a:r>
              <a:rPr lang="pl-PL" sz="1400" b="1" dirty="0"/>
              <a:t> </a:t>
            </a:r>
            <a:r>
              <a:rPr lang="pl-PL" b="1" dirty="0">
                <a:solidFill>
                  <a:srgbClr val="C00000"/>
                </a:solidFill>
              </a:rPr>
              <a:t>200</a:t>
            </a:r>
            <a:r>
              <a:rPr lang="pl-PL" sz="1400" b="1" dirty="0">
                <a:solidFill>
                  <a:srgbClr val="C00000"/>
                </a:solidFill>
              </a:rPr>
              <a:t> tys. zł. </a:t>
            </a:r>
            <a:r>
              <a:rPr lang="pl-PL" sz="1400" b="1" dirty="0">
                <a:solidFill>
                  <a:srgbClr val="002060"/>
                </a:solidFill>
              </a:rPr>
              <a:t>Całkowita wartość zadania </a:t>
            </a:r>
            <a:r>
              <a:rPr lang="pl-PL" sz="1600" b="1" dirty="0"/>
              <a:t> </a:t>
            </a:r>
            <a:r>
              <a:rPr lang="pl-PL" b="1" dirty="0">
                <a:solidFill>
                  <a:srgbClr val="C00000"/>
                </a:solidFill>
              </a:rPr>
              <a:t>256</a:t>
            </a:r>
            <a:r>
              <a:rPr lang="pl-PL" sz="1600" b="1" dirty="0">
                <a:solidFill>
                  <a:srgbClr val="C00000"/>
                </a:solidFill>
              </a:rPr>
              <a:t> </a:t>
            </a:r>
            <a:r>
              <a:rPr lang="pl-PL" sz="1400" b="1" dirty="0">
                <a:solidFill>
                  <a:srgbClr val="C00000"/>
                </a:solidFill>
              </a:rPr>
              <a:t>tys. zł. </a:t>
            </a:r>
            <a:endParaRPr lang="pl-PL" sz="1400" b="1" i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PC\Desktop\restauracja-gosciniec-dworski-w-ropie-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9282" y="1059582"/>
            <a:ext cx="5985436" cy="4011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7035" y="-46268"/>
            <a:ext cx="1690052" cy="98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zaokrąglony 7"/>
          <p:cNvSpPr/>
          <p:nvPr/>
        </p:nvSpPr>
        <p:spPr>
          <a:xfrm>
            <a:off x="1115616" y="195485"/>
            <a:ext cx="6264696" cy="432049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DOTACJA NA MODERNIZACJĘ BOISKA SPORTOWEGO ORLIK W ROPIE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3" y="123482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755576" y="740777"/>
            <a:ext cx="7632848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Zadanie dofinansowane z Ministerstwa Sportu i Turystyki w ramach Programu Modernizacji Kompleksów Sportowych „Moje Boisko Orlik 2012” </a:t>
            </a:r>
            <a:endParaRPr kumimoji="0" lang="pl-PL" sz="2000" b="0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899592" y="4578682"/>
            <a:ext cx="15121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17" name="Picture 4" descr="C:\Users\PC\Desktop\MinistertwoSi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22" y="97111"/>
            <a:ext cx="1584175" cy="602432"/>
          </a:xfrm>
          <a:prstGeom prst="rect">
            <a:avLst/>
          </a:prstGeom>
          <a:noFill/>
        </p:spPr>
      </p:pic>
      <p:sp>
        <p:nvSpPr>
          <p:cNvPr id="21" name="Prostokąt 20"/>
          <p:cNvSpPr/>
          <p:nvPr/>
        </p:nvSpPr>
        <p:spPr>
          <a:xfrm>
            <a:off x="793707" y="1347614"/>
            <a:ext cx="3032241" cy="646331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pl-PL" sz="14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Planowany koszt </a:t>
            </a:r>
            <a:r>
              <a:rPr kumimoji="0" lang="pl-PL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zadania:  </a:t>
            </a:r>
            <a:r>
              <a:rPr kumimoji="0" lang="pl-PL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612</a:t>
            </a:r>
            <a:r>
              <a:rPr kumimoji="0" lang="pl-PL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pl-PL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tys. zł</a:t>
            </a:r>
            <a:r>
              <a:rPr kumimoji="0" lang="pl-PL" sz="14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br>
              <a:rPr kumimoji="0" lang="pl-PL" sz="12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pl-PL" sz="1400" i="0" u="none" strike="noStrike" cap="none" normalizeH="0" dirty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w</a:t>
            </a:r>
            <a:r>
              <a:rPr lang="pl-PL" sz="1400" dirty="0">
                <a:latin typeface="Calibri" pitchFamily="34" charset="0"/>
                <a:cs typeface="Calibri" pitchFamily="34" charset="0"/>
              </a:rPr>
              <a:t> tym dotacja  -</a:t>
            </a:r>
            <a:r>
              <a:rPr lang="pl-PL" sz="1200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585</a:t>
            </a:r>
            <a:r>
              <a:rPr lang="pl-PL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tys. zł</a:t>
            </a:r>
            <a:endParaRPr lang="pl-PL" sz="1400" b="1" dirty="0">
              <a:solidFill>
                <a:srgbClr val="C00000"/>
              </a:solidFill>
            </a:endParaRPr>
          </a:p>
        </p:txBody>
      </p:sp>
      <p:pic>
        <p:nvPicPr>
          <p:cNvPr id="4099" name="Picture 3" descr="C:\Users\PC\Desktop\ORLIK 2-m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2148" y="1582113"/>
            <a:ext cx="4771852" cy="3181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PC\Desktop\oRLIK 1-m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2067699"/>
            <a:ext cx="4440176" cy="2960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8" y="195490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971600" y="195485"/>
            <a:ext cx="7848872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b="1" dirty="0"/>
              <a:t>DOFINANSOWANIE DLA OCHOTNICZYCH STRAŻY POŻARNYCH </a:t>
            </a:r>
            <a:br>
              <a:rPr lang="pl-PL" b="1" dirty="0"/>
            </a:br>
            <a:r>
              <a:rPr lang="pl-PL" b="1" dirty="0"/>
              <a:t>NA ZADANIA ZWIĄZANE Z OCHRONĄ LUDNOŚCI I RATOWNICTWA</a:t>
            </a:r>
          </a:p>
        </p:txBody>
      </p:sp>
      <p:pic>
        <p:nvPicPr>
          <p:cNvPr id="8194" name="Picture 2" descr="C:\Users\PC\Documents\Dokumentacje GOK\Dokumentacja 2024\PREENTACJA 2024\LOGA\Logo MSW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0967" y="1452130"/>
            <a:ext cx="2331163" cy="615564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971600" y="843558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1" dirty="0">
                <a:solidFill>
                  <a:srgbClr val="002060"/>
                </a:solidFill>
              </a:rPr>
              <a:t>Dotacja w ramach premii wyborczej uzyskana z Ministerstwa Spraw Wewnętrznych i Administracji  za pośrednictwem Komendanta Głównego Państwowej Straży Pożarnej w wysokości </a:t>
            </a:r>
            <a:r>
              <a:rPr lang="pl-PL" b="1" i="1" dirty="0">
                <a:solidFill>
                  <a:srgbClr val="C00000"/>
                </a:solidFill>
              </a:rPr>
              <a:t>500</a:t>
            </a:r>
            <a:r>
              <a:rPr lang="pl-PL" sz="1400" b="1" i="1" dirty="0">
                <a:solidFill>
                  <a:srgbClr val="C00000"/>
                </a:solidFill>
              </a:rPr>
              <a:t> tys. zł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3275856" y="2139707"/>
            <a:ext cx="2592288" cy="101566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Środki podzielono:</a:t>
            </a:r>
          </a:p>
          <a:p>
            <a:pPr algn="ctr">
              <a:buFont typeface="Wingdings" pitchFamily="2" charset="2"/>
              <a:buChar char="Ø"/>
            </a:pPr>
            <a:r>
              <a:rPr lang="pl-PL" sz="1200" b="1" dirty="0"/>
              <a:t> </a:t>
            </a:r>
            <a:r>
              <a:rPr lang="pl-PL" sz="1200" dirty="0"/>
              <a:t>dla OSP Ropa            - </a:t>
            </a:r>
            <a:r>
              <a:rPr lang="pl-PL" sz="1600" b="1" dirty="0">
                <a:solidFill>
                  <a:srgbClr val="C00000"/>
                </a:solidFill>
              </a:rPr>
              <a:t>350 </a:t>
            </a:r>
            <a:r>
              <a:rPr lang="pl-PL" sz="1200" b="1" dirty="0">
                <a:solidFill>
                  <a:srgbClr val="C00000"/>
                </a:solidFill>
              </a:rPr>
              <a:t>tys. zł</a:t>
            </a:r>
          </a:p>
          <a:p>
            <a:pPr algn="ctr">
              <a:buFont typeface="Wingdings" pitchFamily="2" charset="2"/>
              <a:buChar char="Ø"/>
            </a:pPr>
            <a:r>
              <a:rPr lang="pl-PL" sz="1200" b="1" dirty="0"/>
              <a:t> </a:t>
            </a:r>
            <a:r>
              <a:rPr lang="pl-PL" sz="1200" dirty="0"/>
              <a:t>dla OSP Łosie            - </a:t>
            </a:r>
            <a:r>
              <a:rPr lang="pl-PL" sz="1600" b="1" dirty="0">
                <a:solidFill>
                  <a:srgbClr val="C00000"/>
                </a:solidFill>
              </a:rPr>
              <a:t>100 </a:t>
            </a:r>
            <a:r>
              <a:rPr lang="pl-PL" sz="1200" b="1" dirty="0">
                <a:solidFill>
                  <a:srgbClr val="C00000"/>
                </a:solidFill>
              </a:rPr>
              <a:t>tys. zł</a:t>
            </a:r>
            <a:endParaRPr lang="pl-PL" sz="1200" b="1" dirty="0"/>
          </a:p>
          <a:p>
            <a:pPr algn="ctr">
              <a:buFont typeface="Wingdings" pitchFamily="2" charset="2"/>
              <a:buChar char="Ø"/>
            </a:pPr>
            <a:r>
              <a:rPr lang="pl-PL" sz="1200" b="1" dirty="0"/>
              <a:t> </a:t>
            </a:r>
            <a:r>
              <a:rPr lang="pl-PL" sz="1200" dirty="0"/>
              <a:t>dla OSP Klimkówka     - </a:t>
            </a:r>
            <a:r>
              <a:rPr lang="pl-PL" sz="1600" b="1" dirty="0">
                <a:solidFill>
                  <a:srgbClr val="C00000"/>
                </a:solidFill>
              </a:rPr>
              <a:t>50</a:t>
            </a:r>
            <a:r>
              <a:rPr lang="pl-PL" sz="1200" b="1" dirty="0">
                <a:solidFill>
                  <a:srgbClr val="C00000"/>
                </a:solidFill>
              </a:rPr>
              <a:t> tys. zł</a:t>
            </a:r>
          </a:p>
        </p:txBody>
      </p:sp>
      <p:pic>
        <p:nvPicPr>
          <p:cNvPr id="8195" name="Picture 3" descr="C:\Users\PC\Desktop\OSP Ropa-m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05" y="1491635"/>
            <a:ext cx="3240361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PC\Desktop\OSP Łos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140" y="1491635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C:\Users\PC\Desktop\osp_klimkow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03312" y="3435851"/>
            <a:ext cx="3252864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pole tekstowe 12"/>
          <p:cNvSpPr txBox="1"/>
          <p:nvPr/>
        </p:nvSpPr>
        <p:spPr>
          <a:xfrm>
            <a:off x="6516216" y="3662908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OSP Łosie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3563888" y="4802351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OSP Klimkówka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11560" y="3662908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OSP Ropa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Moje obrazy\2025\Prezentacja\Garaż OSO Klim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395557"/>
            <a:ext cx="4002951" cy="2666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ole tekstowe 1"/>
          <p:cNvSpPr txBox="1"/>
          <p:nvPr/>
        </p:nvSpPr>
        <p:spPr>
          <a:xfrm>
            <a:off x="107504" y="699542"/>
            <a:ext cx="87849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i="1" dirty="0">
                <a:solidFill>
                  <a:srgbClr val="002060"/>
                </a:solidFill>
              </a:rPr>
              <a:t>Dotacja w ramach premii wyborczej uzyskana z Ministerstwa Klimatu i Środowiska</a:t>
            </a:r>
            <a:br>
              <a:rPr lang="pl-PL" sz="1400" b="1" i="1" dirty="0">
                <a:solidFill>
                  <a:srgbClr val="002060"/>
                </a:solidFill>
              </a:rPr>
            </a:br>
            <a:r>
              <a:rPr lang="pl-PL" sz="1400" b="1" i="1" dirty="0">
                <a:solidFill>
                  <a:srgbClr val="002060"/>
                </a:solidFill>
              </a:rPr>
              <a:t>z Ogólnopolskiego Programu Finansowania Służb Ratowniczych realizowanego </a:t>
            </a:r>
            <a:br>
              <a:rPr lang="pl-PL" sz="1400" b="1" i="1" dirty="0">
                <a:solidFill>
                  <a:srgbClr val="002060"/>
                </a:solidFill>
              </a:rPr>
            </a:br>
            <a:r>
              <a:rPr lang="pl-PL" sz="1400" b="1" i="1" dirty="0">
                <a:solidFill>
                  <a:srgbClr val="002060"/>
                </a:solidFill>
              </a:rPr>
              <a:t>przez Wojewódzki Fundusz Ochrony Środowiska i Gospodarki Wodnej w wysokości  </a:t>
            </a:r>
            <a:r>
              <a:rPr lang="pl-PL" b="1" i="1" dirty="0">
                <a:solidFill>
                  <a:srgbClr val="C00000"/>
                </a:solidFill>
              </a:rPr>
              <a:t>500</a:t>
            </a:r>
            <a:r>
              <a:rPr lang="pl-PL" sz="1600" b="1" i="1" dirty="0">
                <a:solidFill>
                  <a:srgbClr val="C00000"/>
                </a:solidFill>
              </a:rPr>
              <a:t> </a:t>
            </a:r>
            <a:r>
              <a:rPr lang="pl-PL" sz="1400" b="1" i="1" dirty="0">
                <a:solidFill>
                  <a:srgbClr val="C00000"/>
                </a:solidFill>
              </a:rPr>
              <a:t>tys. zł 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755576" y="195493"/>
            <a:ext cx="6336704" cy="30777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bg1"/>
                </a:solidFill>
              </a:rPr>
              <a:t>MODERNIZACJA ENERGETYCZNA BUDYNKÓW OCHOTNICZYCH STRAŻY POŻARNYCH </a:t>
            </a:r>
            <a:endParaRPr lang="pl-PL" sz="1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0" y="123483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PC\Desktop\05_znak_uproszczony_kolor_biale_tl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9601"/>
            <a:ext cx="2016224" cy="679944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5652120" y="1626116"/>
            <a:ext cx="2736304" cy="76944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W ramach dotacji przewidziano środki:</a:t>
            </a:r>
          </a:p>
          <a:p>
            <a:pPr algn="ctr">
              <a:buFont typeface="Wingdings" pitchFamily="2" charset="2"/>
              <a:buChar char="Ø"/>
            </a:pPr>
            <a:r>
              <a:rPr lang="pl-PL" sz="1200" dirty="0"/>
              <a:t> </a:t>
            </a:r>
            <a:r>
              <a:rPr lang="pl-PL" sz="1400" dirty="0"/>
              <a:t>dla OSP Łosie</a:t>
            </a:r>
            <a:r>
              <a:rPr lang="pl-PL" sz="1200" dirty="0"/>
              <a:t>             </a:t>
            </a:r>
            <a:r>
              <a:rPr lang="pl-PL" sz="1600" b="1" dirty="0">
                <a:solidFill>
                  <a:srgbClr val="C00000"/>
                </a:solidFill>
              </a:rPr>
              <a:t>350 </a:t>
            </a:r>
            <a:r>
              <a:rPr lang="pl-PL" sz="1200" b="1" dirty="0">
                <a:solidFill>
                  <a:srgbClr val="C00000"/>
                </a:solidFill>
              </a:rPr>
              <a:t>tys. zł</a:t>
            </a:r>
            <a:endParaRPr lang="pl-PL" sz="1200" b="1" dirty="0"/>
          </a:p>
          <a:p>
            <a:pPr algn="ctr">
              <a:buFont typeface="Wingdings" pitchFamily="2" charset="2"/>
              <a:buChar char="Ø"/>
            </a:pPr>
            <a:r>
              <a:rPr lang="pl-PL" sz="1200" b="1" dirty="0"/>
              <a:t> </a:t>
            </a:r>
            <a:r>
              <a:rPr lang="pl-PL" sz="1400" dirty="0"/>
              <a:t>dla OSP Klimkówka</a:t>
            </a:r>
            <a:r>
              <a:rPr lang="pl-PL" sz="1200" dirty="0"/>
              <a:t>  </a:t>
            </a:r>
            <a:r>
              <a:rPr lang="pl-PL" sz="1600" b="1" dirty="0">
                <a:solidFill>
                  <a:srgbClr val="C00000"/>
                </a:solidFill>
              </a:rPr>
              <a:t>150</a:t>
            </a:r>
            <a:r>
              <a:rPr lang="pl-PL" sz="1200" b="1" dirty="0">
                <a:solidFill>
                  <a:srgbClr val="C00000"/>
                </a:solidFill>
              </a:rPr>
              <a:t> tys. zł</a:t>
            </a:r>
          </a:p>
        </p:txBody>
      </p:sp>
      <p:pic>
        <p:nvPicPr>
          <p:cNvPr id="6147" name="Picture 3" descr="D:\Moje obrazy\2025\Prezentacja\Do prezentacji\Remiza Łos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850820"/>
            <a:ext cx="4248472" cy="2830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pole tekstowe 12"/>
          <p:cNvSpPr txBox="1"/>
          <p:nvPr/>
        </p:nvSpPr>
        <p:spPr>
          <a:xfrm>
            <a:off x="611560" y="4310975"/>
            <a:ext cx="1512168" cy="276999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Remiza OSP w Łosiu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5004048" y="4659982"/>
            <a:ext cx="1944216" cy="276999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Remiza OSP w Klimkówce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75656" y="123478"/>
            <a:ext cx="7056784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DOTACJA ZE ŚRODKÓW WOJEWÓDZTWA MAŁOPOLSKIEGO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DO ZAKUPU ŚREDNIEGO SAMOCHODU RATOWNICZO - GAŚNICZEGO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7" y="123483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95536" y="77155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i="1" dirty="0">
                <a:solidFill>
                  <a:srgbClr val="002060"/>
                </a:solidFill>
              </a:rPr>
              <a:t>Wsparcie Finansowe w wysokości </a:t>
            </a:r>
            <a:r>
              <a:rPr lang="pl-PL" sz="1600" b="1" i="1" dirty="0">
                <a:solidFill>
                  <a:srgbClr val="C00000"/>
                </a:solidFill>
              </a:rPr>
              <a:t>780 </a:t>
            </a:r>
            <a:r>
              <a:rPr lang="pl-PL" sz="1200" b="1" i="1" dirty="0">
                <a:solidFill>
                  <a:srgbClr val="C00000"/>
                </a:solidFill>
              </a:rPr>
              <a:t>tys. zł </a:t>
            </a:r>
            <a:r>
              <a:rPr lang="pl-PL" sz="1200" b="1" i="1" dirty="0">
                <a:solidFill>
                  <a:srgbClr val="002060"/>
                </a:solidFill>
              </a:rPr>
              <a:t>w Ramach Projektu „Bezpieczna Małopolska – Bon na ratowanie – Straż Pożarna. Kwota stanowi 65 % kosztów kwalifikowanych, pozostałe 35%  kosztów stanowił będzie wkład własny gminy.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50261"/>
            <a:ext cx="2592288" cy="55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PC\Desktop\Auto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5126" y="1707654"/>
            <a:ext cx="5153769" cy="3435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8" y="123483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115616" y="123485"/>
            <a:ext cx="6912768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DEFIBRYLATOR AED DLA MIESZKAŃCÓW GMINY</a:t>
            </a:r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61490"/>
            <a:ext cx="2376264" cy="51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91580" y="627534"/>
            <a:ext cx="75608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i="1" dirty="0">
                <a:solidFill>
                  <a:srgbClr val="002060"/>
                </a:solidFill>
              </a:rPr>
              <a:t>Defibrylator zainstalowany na budynku remizy OSP w Ropie w wyniku zwycięskiego głosowania </a:t>
            </a:r>
            <a:br>
              <a:rPr lang="pl-PL" sz="1400" b="1" i="1" dirty="0">
                <a:solidFill>
                  <a:srgbClr val="002060"/>
                </a:solidFill>
              </a:rPr>
            </a:br>
            <a:r>
              <a:rPr lang="pl-PL" sz="1400" b="1" i="1" dirty="0">
                <a:solidFill>
                  <a:srgbClr val="002060"/>
                </a:solidFill>
              </a:rPr>
              <a:t>w konkursie „Ogólnodostępne defibrylatory AED w remizach powiatu gorlickiego” </a:t>
            </a:r>
            <a:br>
              <a:rPr lang="pl-PL" sz="1400" b="1" i="1" dirty="0">
                <a:solidFill>
                  <a:srgbClr val="002060"/>
                </a:solidFill>
              </a:rPr>
            </a:br>
            <a:r>
              <a:rPr lang="pl-PL" sz="1400" b="1" i="1" dirty="0">
                <a:solidFill>
                  <a:srgbClr val="002060"/>
                </a:solidFill>
              </a:rPr>
              <a:t>sfinansowany w ramach 6 edycji Budżetu Obywatelskiego Województwa Małopolskiego”</a:t>
            </a:r>
          </a:p>
        </p:txBody>
      </p:sp>
      <p:pic>
        <p:nvPicPr>
          <p:cNvPr id="1028" name="Picture 4" descr="C:\Users\PC\Desktop\Defibrylator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9622"/>
            <a:ext cx="3347864" cy="2231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PC\Desktop\Defibrylator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419627"/>
            <a:ext cx="3492388" cy="2328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PC\Desktop\Defibylator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6107" y="2715758"/>
            <a:ext cx="3456384" cy="2304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zaokrąglony 26"/>
          <p:cNvSpPr/>
          <p:nvPr/>
        </p:nvSpPr>
        <p:spPr>
          <a:xfrm>
            <a:off x="3131840" y="627534"/>
            <a:ext cx="3096344" cy="2232248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  <a:alpha val="37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zaokrąglony 19"/>
          <p:cNvSpPr/>
          <p:nvPr/>
        </p:nvSpPr>
        <p:spPr>
          <a:xfrm>
            <a:off x="143508" y="843560"/>
            <a:ext cx="2880320" cy="1728192"/>
          </a:xfrm>
          <a:prstGeom prst="roundRect">
            <a:avLst/>
          </a:prstGeom>
          <a:gradFill flip="none" rotWithShape="1">
            <a:gsLst>
              <a:gs pos="0">
                <a:srgbClr val="00B050">
                  <a:alpha val="0"/>
                </a:srgbClr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zaokrąglony 6"/>
          <p:cNvSpPr/>
          <p:nvPr/>
        </p:nvSpPr>
        <p:spPr>
          <a:xfrm>
            <a:off x="6372200" y="2643758"/>
            <a:ext cx="2664296" cy="23042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zaokrąglony 7"/>
          <p:cNvSpPr/>
          <p:nvPr/>
        </p:nvSpPr>
        <p:spPr>
          <a:xfrm>
            <a:off x="3347864" y="3003798"/>
            <a:ext cx="2736304" cy="2016224"/>
          </a:xfrm>
          <a:prstGeom prst="roundRect">
            <a:avLst/>
          </a:prstGeom>
          <a:gradFill>
            <a:gsLst>
              <a:gs pos="20000">
                <a:schemeClr val="tx2">
                  <a:lumMod val="20000"/>
                  <a:lumOff val="80000"/>
                  <a:alpha val="8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zaokrąglony 8"/>
          <p:cNvSpPr/>
          <p:nvPr/>
        </p:nvSpPr>
        <p:spPr>
          <a:xfrm>
            <a:off x="323528" y="3003798"/>
            <a:ext cx="2664296" cy="1944216"/>
          </a:xfrm>
          <a:prstGeom prst="roundRect">
            <a:avLst/>
          </a:prstGeom>
          <a:gradFill flip="none" rotWithShape="0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  <a:alpha val="76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28" name="Picture 4" descr="Obraz znaleziony dla: Logo Rządowy Fundusz Dróg. Rozmiar: 143 x 101. Źródło: www.augustowski.home.p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9128" y="3075806"/>
            <a:ext cx="1556968" cy="936104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3563888" y="3939902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Dotacja  </a:t>
            </a:r>
            <a:r>
              <a:rPr lang="pl-PL" sz="1200" b="1" dirty="0">
                <a:solidFill>
                  <a:srgbClr val="C00000"/>
                </a:solidFill>
              </a:rPr>
              <a:t>prawie </a:t>
            </a:r>
            <a:r>
              <a:rPr lang="pl-PL" sz="1600" b="1" dirty="0">
                <a:solidFill>
                  <a:srgbClr val="C00000"/>
                </a:solidFill>
              </a:rPr>
              <a:t>124 </a:t>
            </a:r>
            <a:r>
              <a:rPr lang="pl-PL" sz="1200" b="1" dirty="0">
                <a:solidFill>
                  <a:srgbClr val="C00000"/>
                </a:solidFill>
              </a:rPr>
              <a:t>tys. zł</a:t>
            </a:r>
          </a:p>
          <a:p>
            <a:pPr algn="ctr"/>
            <a:r>
              <a:rPr lang="pl-PL" sz="1200" b="1" dirty="0"/>
              <a:t>na przebudowę skrzyżowania drogi gminnej z drogą powiatową i budowę odcinka drogi gminnej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95548"/>
            <a:ext cx="1944216" cy="41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pole tekstowe 15"/>
          <p:cNvSpPr txBox="1"/>
          <p:nvPr/>
        </p:nvSpPr>
        <p:spPr>
          <a:xfrm>
            <a:off x="395536" y="3533984"/>
            <a:ext cx="25202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 </a:t>
            </a:r>
            <a:r>
              <a:rPr lang="pl-PL" sz="1200" b="1" dirty="0"/>
              <a:t>Dotacje: </a:t>
            </a:r>
            <a:r>
              <a:rPr lang="pl-PL" sz="1200" b="1" dirty="0">
                <a:solidFill>
                  <a:srgbClr val="C00000"/>
                </a:solidFill>
              </a:rPr>
              <a:t>prawie</a:t>
            </a:r>
            <a:r>
              <a:rPr lang="pl-PL" sz="1600" b="1" dirty="0">
                <a:solidFill>
                  <a:srgbClr val="C00000"/>
                </a:solidFill>
              </a:rPr>
              <a:t> 150 </a:t>
            </a:r>
            <a:r>
              <a:rPr lang="pl-PL" sz="1200" b="1" dirty="0">
                <a:solidFill>
                  <a:srgbClr val="C00000"/>
                </a:solidFill>
              </a:rPr>
              <a:t>tys. zł</a:t>
            </a:r>
          </a:p>
          <a:p>
            <a:pPr algn="ctr"/>
            <a:r>
              <a:rPr lang="pl-PL" sz="1200" b="1" dirty="0"/>
              <a:t>na zadania:</a:t>
            </a:r>
          </a:p>
          <a:p>
            <a:pPr algn="ctr">
              <a:buFont typeface="Wingdings" pitchFamily="2" charset="2"/>
              <a:buChar char="Ø"/>
            </a:pPr>
            <a:r>
              <a:rPr lang="pl-PL" sz="1200" b="1" dirty="0"/>
              <a:t>modernizacje 2 odcinków dróg </a:t>
            </a:r>
            <a:br>
              <a:rPr lang="pl-PL" sz="1200" b="1" dirty="0"/>
            </a:br>
            <a:r>
              <a:rPr lang="pl-PL" sz="1200" b="1" dirty="0"/>
              <a:t>w Ropie i Łosiu</a:t>
            </a:r>
          </a:p>
          <a:p>
            <a:pPr algn="ctr">
              <a:buFont typeface="Wingdings" pitchFamily="2" charset="2"/>
              <a:buChar char="Ø"/>
            </a:pPr>
            <a:r>
              <a:rPr lang="pl-PL" sz="1200" b="1" dirty="0"/>
              <a:t> doposażenie jednostki OSP </a:t>
            </a:r>
            <a:br>
              <a:rPr lang="pl-PL" sz="1200" b="1" dirty="0"/>
            </a:br>
            <a:r>
              <a:rPr lang="pl-PL" sz="1200" b="1" dirty="0"/>
              <a:t>w Łosiu</a:t>
            </a:r>
          </a:p>
        </p:txBody>
      </p:sp>
      <p:sp>
        <p:nvSpPr>
          <p:cNvPr id="17" name="Tytuł 16"/>
          <p:cNvSpPr txBox="1">
            <a:spLocks noGrp="1"/>
          </p:cNvSpPr>
          <p:nvPr>
            <p:ph type="title" idx="4294967295"/>
          </p:nvPr>
        </p:nvSpPr>
        <p:spPr>
          <a:xfrm>
            <a:off x="179400" y="92700"/>
            <a:ext cx="8785225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DOTACJE I ŚRODKI DLA GMINY NA ZADANIA INWESTYCYJNE  W 2024 ROKU</a:t>
            </a:r>
          </a:p>
        </p:txBody>
      </p:sp>
      <p:pic>
        <p:nvPicPr>
          <p:cNvPr id="19" name="Picture 7" descr="C:\Users\PC\Desktop\Logo Polski Ł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293" y="878986"/>
            <a:ext cx="1808758" cy="612644"/>
          </a:xfrm>
          <a:prstGeom prst="rect">
            <a:avLst/>
          </a:prstGeom>
          <a:noFill/>
        </p:spPr>
      </p:pic>
      <p:sp>
        <p:nvSpPr>
          <p:cNvPr id="22" name="pole tekstowe 21"/>
          <p:cNvSpPr txBox="1"/>
          <p:nvPr/>
        </p:nvSpPr>
        <p:spPr>
          <a:xfrm>
            <a:off x="107504" y="1504404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FF0000"/>
                </a:solidFill>
              </a:rPr>
              <a:t>Środki </a:t>
            </a:r>
            <a:r>
              <a:rPr lang="pl-PL" sz="1200" b="1" dirty="0"/>
              <a:t> na kwotę </a:t>
            </a:r>
            <a:r>
              <a:rPr lang="pl-PL" sz="1200" b="1" dirty="0">
                <a:solidFill>
                  <a:srgbClr val="C00000"/>
                </a:solidFill>
              </a:rPr>
              <a:t>ponad</a:t>
            </a:r>
            <a:r>
              <a:rPr lang="pl-PL" sz="1200" b="1" dirty="0"/>
              <a:t> </a:t>
            </a:r>
            <a:r>
              <a:rPr lang="pl-PL" b="1" dirty="0">
                <a:solidFill>
                  <a:srgbClr val="C00000"/>
                </a:solidFill>
              </a:rPr>
              <a:t>2</a:t>
            </a:r>
            <a:r>
              <a:rPr lang="pl-PL" b="1" dirty="0"/>
              <a:t> </a:t>
            </a:r>
            <a:r>
              <a:rPr lang="pl-PL" sz="1200" b="1" dirty="0">
                <a:solidFill>
                  <a:srgbClr val="C00000"/>
                </a:solidFill>
              </a:rPr>
              <a:t>mln </a:t>
            </a:r>
            <a:r>
              <a:rPr lang="pl-PL" sz="1600" b="1" dirty="0">
                <a:solidFill>
                  <a:srgbClr val="C00000"/>
                </a:solidFill>
              </a:rPr>
              <a:t>270</a:t>
            </a:r>
            <a:r>
              <a:rPr lang="pl-PL" sz="1200" b="1" dirty="0">
                <a:solidFill>
                  <a:srgbClr val="C00000"/>
                </a:solidFill>
              </a:rPr>
              <a:t> tys. zł</a:t>
            </a:r>
            <a:endParaRPr lang="pl-PL" sz="1200" b="1" dirty="0"/>
          </a:p>
          <a:p>
            <a:pPr algn="ctr">
              <a:buFont typeface="Wingdings" pitchFamily="2" charset="2"/>
              <a:buChar char="Ø"/>
            </a:pPr>
            <a:r>
              <a:rPr lang="pl-PL" sz="1200" b="1" dirty="0"/>
              <a:t>  budowa sieci wodociągowej</a:t>
            </a:r>
          </a:p>
          <a:p>
            <a:pPr algn="ctr">
              <a:buFont typeface="Wingdings" pitchFamily="2" charset="2"/>
              <a:buChar char="Ø"/>
            </a:pPr>
            <a:r>
              <a:rPr lang="pl-PL" sz="1200" b="1" dirty="0"/>
              <a:t>  rozbudowa sieci kanalizacyjnej</a:t>
            </a:r>
          </a:p>
          <a:p>
            <a:pPr algn="ctr">
              <a:buFont typeface="Wingdings" pitchFamily="2" charset="2"/>
              <a:buChar char="Ø"/>
            </a:pPr>
            <a:r>
              <a:rPr lang="pl-PL" sz="1200" b="1" dirty="0"/>
              <a:t> budowa hali przy ZSP nr 2 w Ropie</a:t>
            </a:r>
          </a:p>
        </p:txBody>
      </p:sp>
      <p:sp>
        <p:nvSpPr>
          <p:cNvPr id="24" name="Prostokąt zaokrąglony 23"/>
          <p:cNvSpPr/>
          <p:nvPr/>
        </p:nvSpPr>
        <p:spPr>
          <a:xfrm>
            <a:off x="6372200" y="843558"/>
            <a:ext cx="2664296" cy="1584176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  <a:alpha val="9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/>
          <p:cNvSpPr txBox="1"/>
          <p:nvPr/>
        </p:nvSpPr>
        <p:spPr>
          <a:xfrm>
            <a:off x="6372200" y="1781405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Dotacja </a:t>
            </a:r>
            <a:r>
              <a:rPr lang="pl-PL" sz="1200" b="1" dirty="0">
                <a:solidFill>
                  <a:srgbClr val="C00000"/>
                </a:solidFill>
              </a:rPr>
              <a:t>ponad </a:t>
            </a:r>
            <a:r>
              <a:rPr lang="pl-PL" sz="1600" b="1" dirty="0">
                <a:solidFill>
                  <a:srgbClr val="C00000"/>
                </a:solidFill>
              </a:rPr>
              <a:t>890</a:t>
            </a:r>
            <a:r>
              <a:rPr lang="pl-PL" sz="1400" b="1" dirty="0">
                <a:solidFill>
                  <a:srgbClr val="C00000"/>
                </a:solidFill>
              </a:rPr>
              <a:t> </a:t>
            </a:r>
            <a:r>
              <a:rPr lang="pl-PL" sz="1200" b="1" dirty="0">
                <a:solidFill>
                  <a:srgbClr val="C00000"/>
                </a:solidFill>
              </a:rPr>
              <a:t>tys. zł</a:t>
            </a:r>
          </a:p>
          <a:p>
            <a:pPr algn="ctr">
              <a:buFont typeface="Wingdings" pitchFamily="2" charset="2"/>
              <a:buChar char="Ø"/>
            </a:pPr>
            <a:r>
              <a:rPr lang="pl-PL" sz="1000" b="1" dirty="0"/>
              <a:t>  Projekt „</a:t>
            </a:r>
            <a:r>
              <a:rPr lang="pl-PL" sz="1000" b="1" dirty="0" err="1"/>
              <a:t>Cyberbezpieczny</a:t>
            </a:r>
            <a:r>
              <a:rPr lang="pl-PL" sz="1000" b="1" dirty="0"/>
              <a:t> samorząd”</a:t>
            </a:r>
          </a:p>
          <a:p>
            <a:pPr algn="ctr">
              <a:buFont typeface="Wingdings" pitchFamily="2" charset="2"/>
              <a:buChar char="Ø"/>
            </a:pPr>
            <a:r>
              <a:rPr lang="pl-PL" sz="1000" b="1" dirty="0"/>
              <a:t>  Projekt „Akademia Maluszka”</a:t>
            </a:r>
            <a:endParaRPr lang="pl-PL" sz="1200" b="1" dirty="0"/>
          </a:p>
        </p:txBody>
      </p:sp>
      <p:pic>
        <p:nvPicPr>
          <p:cNvPr id="4" name="Picture 6" descr="C:\Users\PC\Desktop\rzadowy-program-odbudowy-zabytkow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699544"/>
            <a:ext cx="2054502" cy="1368152"/>
          </a:xfrm>
          <a:prstGeom prst="rect">
            <a:avLst/>
          </a:prstGeom>
          <a:noFill/>
        </p:spPr>
      </p:pic>
      <p:sp>
        <p:nvSpPr>
          <p:cNvPr id="28" name="pole tekstowe 27"/>
          <p:cNvSpPr txBox="1"/>
          <p:nvPr/>
        </p:nvSpPr>
        <p:spPr>
          <a:xfrm>
            <a:off x="2771800" y="1995689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pl-PL" sz="1200" b="1" dirty="0"/>
              <a:t> Kościół Św. Michała w Ropie</a:t>
            </a:r>
          </a:p>
          <a:p>
            <a:pPr algn="ctr">
              <a:buFont typeface="Wingdings" pitchFamily="2" charset="2"/>
              <a:buChar char="Ø"/>
            </a:pPr>
            <a:r>
              <a:rPr lang="pl-PL" sz="1200" b="1" dirty="0"/>
              <a:t> Cerkiew w Łosiu</a:t>
            </a:r>
          </a:p>
          <a:p>
            <a:pPr algn="ctr">
              <a:buFont typeface="Wingdings" pitchFamily="2" charset="2"/>
              <a:buChar char="Ø"/>
            </a:pPr>
            <a:r>
              <a:rPr lang="pl-PL" sz="1200" b="1" dirty="0"/>
              <a:t> Dwór  w Ropie</a:t>
            </a:r>
          </a:p>
          <a:p>
            <a:pPr algn="ctr">
              <a:buFont typeface="Wingdings" pitchFamily="2" charset="2"/>
              <a:buChar char="Ø"/>
            </a:pPr>
            <a:r>
              <a:rPr lang="pl-PL" sz="1200" b="1" dirty="0"/>
              <a:t> Cmentarze wojenne w Ropie i Łosiu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3275856" y="156363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Dotacja ogółem:  </a:t>
            </a:r>
            <a:r>
              <a:rPr lang="pl-PL" sz="1200" b="1" dirty="0">
                <a:solidFill>
                  <a:srgbClr val="C00000"/>
                </a:solidFill>
              </a:rPr>
              <a:t>ponad </a:t>
            </a:r>
            <a:r>
              <a:rPr lang="pl-PL" sz="1400" b="1" dirty="0">
                <a:solidFill>
                  <a:srgbClr val="C00000"/>
                </a:solidFill>
              </a:rPr>
              <a:t>1</a:t>
            </a:r>
            <a:r>
              <a:rPr lang="pl-PL" sz="1200" b="1" dirty="0">
                <a:solidFill>
                  <a:srgbClr val="C00000"/>
                </a:solidFill>
              </a:rPr>
              <a:t>mln </a:t>
            </a:r>
            <a:r>
              <a:rPr lang="pl-PL" sz="1600" b="1" dirty="0">
                <a:solidFill>
                  <a:srgbClr val="C00000"/>
                </a:solidFill>
              </a:rPr>
              <a:t>570</a:t>
            </a:r>
            <a:r>
              <a:rPr lang="pl-PL" sz="1200" b="1" dirty="0">
                <a:solidFill>
                  <a:srgbClr val="C00000"/>
                </a:solidFill>
              </a:rPr>
              <a:t> tys. zł</a:t>
            </a:r>
            <a:br>
              <a:rPr lang="pl-PL" sz="1000" b="1" dirty="0"/>
            </a:br>
            <a:r>
              <a:rPr lang="pl-PL" sz="1200" b="1" dirty="0"/>
              <a:t>na remonty i renowację zabytków:</a:t>
            </a:r>
          </a:p>
        </p:txBody>
      </p:sp>
      <p:pic>
        <p:nvPicPr>
          <p:cNvPr id="31745" name="Picture 1" descr="C:\Users\PC\Desktop\LogoUnia Europ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6" y="911752"/>
            <a:ext cx="1405599" cy="939918"/>
          </a:xfrm>
          <a:prstGeom prst="rect">
            <a:avLst/>
          </a:prstGeom>
          <a:noFill/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224" y="2796776"/>
            <a:ext cx="440049" cy="49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pole tekstowe 29"/>
          <p:cNvSpPr txBox="1"/>
          <p:nvPr/>
        </p:nvSpPr>
        <p:spPr>
          <a:xfrm>
            <a:off x="6444208" y="336384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Ogółem - </a:t>
            </a:r>
            <a:r>
              <a:rPr lang="pl-PL" sz="1200" b="1" dirty="0">
                <a:solidFill>
                  <a:srgbClr val="C00000"/>
                </a:solidFill>
              </a:rPr>
              <a:t>ponad </a:t>
            </a:r>
            <a:r>
              <a:rPr lang="pl-PL" sz="1600" b="1" dirty="0">
                <a:solidFill>
                  <a:srgbClr val="C00000"/>
                </a:solidFill>
              </a:rPr>
              <a:t>755 </a:t>
            </a:r>
            <a:r>
              <a:rPr lang="pl-PL" sz="1200" b="1" dirty="0">
                <a:solidFill>
                  <a:srgbClr val="C00000"/>
                </a:solidFill>
              </a:rPr>
              <a:t>tys. zł</a:t>
            </a:r>
          </a:p>
          <a:p>
            <a:pPr algn="ctr"/>
            <a:r>
              <a:rPr lang="pl-PL" sz="1200" b="1" dirty="0"/>
              <a:t>w tym:</a:t>
            </a:r>
          </a:p>
          <a:p>
            <a:pPr algn="ctr">
              <a:buFont typeface="Wingdings" pitchFamily="2" charset="2"/>
              <a:buChar char="Ø"/>
            </a:pPr>
            <a:r>
              <a:rPr lang="pl-PL" sz="1200" b="1" dirty="0"/>
              <a:t>  ze sprzedaży majątku – </a:t>
            </a:r>
            <a:br>
              <a:rPr lang="pl-PL" sz="1200" b="1" dirty="0"/>
            </a:br>
            <a:r>
              <a:rPr lang="pl-PL" sz="1200" b="1" dirty="0">
                <a:solidFill>
                  <a:srgbClr val="C00000"/>
                </a:solidFill>
              </a:rPr>
              <a:t>ponad</a:t>
            </a:r>
            <a:r>
              <a:rPr lang="pl-PL" sz="1600" b="1" dirty="0">
                <a:solidFill>
                  <a:srgbClr val="C00000"/>
                </a:solidFill>
              </a:rPr>
              <a:t> 329 </a:t>
            </a:r>
            <a:r>
              <a:rPr lang="pl-PL" sz="1200" b="1" dirty="0">
                <a:solidFill>
                  <a:srgbClr val="C00000"/>
                </a:solidFill>
              </a:rPr>
              <a:t>tys. zł</a:t>
            </a:r>
          </a:p>
          <a:p>
            <a:pPr algn="ctr">
              <a:buFont typeface="Wingdings" pitchFamily="2" charset="2"/>
              <a:buChar char="Ø"/>
            </a:pPr>
            <a:r>
              <a:rPr lang="pl-PL" sz="1200" b="1" dirty="0"/>
              <a:t> wpłaty mieszkańców na wodociąg</a:t>
            </a:r>
          </a:p>
          <a:p>
            <a:pPr algn="ctr"/>
            <a:r>
              <a:rPr lang="pl-PL" sz="1200" b="1" dirty="0">
                <a:solidFill>
                  <a:srgbClr val="C00000"/>
                </a:solidFill>
              </a:rPr>
              <a:t>ponad </a:t>
            </a:r>
            <a:r>
              <a:rPr lang="pl-PL" sz="1600" b="1" dirty="0">
                <a:solidFill>
                  <a:srgbClr val="C00000"/>
                </a:solidFill>
              </a:rPr>
              <a:t>426</a:t>
            </a:r>
            <a:r>
              <a:rPr lang="pl-PL" sz="1200" b="1" dirty="0">
                <a:solidFill>
                  <a:srgbClr val="C00000"/>
                </a:solidFill>
              </a:rPr>
              <a:t> tys. zł</a:t>
            </a:r>
          </a:p>
        </p:txBody>
      </p:sp>
      <p:sp>
        <p:nvSpPr>
          <p:cNvPr id="32" name="pole tekstowe 31"/>
          <p:cNvSpPr txBox="1"/>
          <p:nvPr/>
        </p:nvSpPr>
        <p:spPr>
          <a:xfrm>
            <a:off x="7020272" y="2870817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DOCHODY WŁASNE GMINY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15615" y="123478"/>
            <a:ext cx="7414925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chemeClr val="bg1"/>
                </a:solidFill>
              </a:rPr>
              <a:t>DOTACJA ZE ŚRODKÓW MARSZAŁKA WOJEWÓDZTWA MAŁOPOLSKIEGO </a:t>
            </a:r>
            <a:br>
              <a:rPr lang="pl-PL" sz="1600" b="1" dirty="0">
                <a:solidFill>
                  <a:schemeClr val="bg1"/>
                </a:solidFill>
              </a:rPr>
            </a:br>
            <a:r>
              <a:rPr lang="pl-PL" sz="1600" b="1" dirty="0">
                <a:solidFill>
                  <a:schemeClr val="bg1"/>
                </a:solidFill>
              </a:rPr>
              <a:t>NA ZADANIE: „POMOC FINANSOWA DLA GMIN Z PRZEZNACZENIEM DLA JEDNOSTEK OSP – ZAPOBIEGANIE SKUTKOM POWODZI”</a:t>
            </a:r>
            <a:endParaRPr lang="pl-PL" sz="1600" dirty="0">
              <a:solidFill>
                <a:schemeClr val="bg1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8" y="195490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238" y="1605086"/>
            <a:ext cx="2808312" cy="60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79512" y="1131590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i="1" dirty="0">
                <a:solidFill>
                  <a:srgbClr val="002060"/>
                </a:solidFill>
              </a:rPr>
              <a:t>Dotacja w kwocie ponad</a:t>
            </a:r>
            <a:r>
              <a:rPr lang="pl-PL" b="1" i="1" dirty="0">
                <a:solidFill>
                  <a:srgbClr val="002060"/>
                </a:solidFill>
              </a:rPr>
              <a:t> </a:t>
            </a:r>
            <a:r>
              <a:rPr lang="pl-PL" b="1" dirty="0">
                <a:solidFill>
                  <a:srgbClr val="C00000"/>
                </a:solidFill>
              </a:rPr>
              <a:t>67 </a:t>
            </a:r>
            <a:r>
              <a:rPr lang="pl-PL" sz="1400" b="1" dirty="0">
                <a:solidFill>
                  <a:srgbClr val="C00000"/>
                </a:solidFill>
              </a:rPr>
              <a:t>tys. zł  </a:t>
            </a:r>
            <a:r>
              <a:rPr lang="pl-PL" sz="1400" b="1" i="1" dirty="0">
                <a:solidFill>
                  <a:srgbClr val="002060"/>
                </a:solidFill>
              </a:rPr>
              <a:t>przeznaczona dla OSP Łosie na zakup</a:t>
            </a:r>
            <a:r>
              <a:rPr lang="pl-PL" sz="1600" b="1" i="1" dirty="0">
                <a:solidFill>
                  <a:srgbClr val="002060"/>
                </a:solidFill>
              </a:rPr>
              <a:t> </a:t>
            </a:r>
            <a:r>
              <a:rPr lang="pl-PL" b="1" i="1" dirty="0">
                <a:solidFill>
                  <a:srgbClr val="C00000"/>
                </a:solidFill>
              </a:rPr>
              <a:t>2</a:t>
            </a:r>
            <a:r>
              <a:rPr lang="pl-PL" sz="1600" b="1" i="1" dirty="0">
                <a:solidFill>
                  <a:srgbClr val="C00000"/>
                </a:solidFill>
              </a:rPr>
              <a:t> </a:t>
            </a:r>
            <a:r>
              <a:rPr lang="pl-PL" sz="1400" b="1" i="1" dirty="0">
                <a:solidFill>
                  <a:srgbClr val="002060"/>
                </a:solidFill>
              </a:rPr>
              <a:t>sztuk motopomp pływających „Mamut” </a:t>
            </a:r>
            <a:br>
              <a:rPr lang="pl-PL" sz="1400" b="1" i="1" dirty="0">
                <a:solidFill>
                  <a:srgbClr val="002060"/>
                </a:solidFill>
              </a:rPr>
            </a:br>
            <a:r>
              <a:rPr lang="pl-PL" sz="1400" b="1" i="1" dirty="0">
                <a:solidFill>
                  <a:srgbClr val="002060"/>
                </a:solidFill>
              </a:rPr>
              <a:t>oraz </a:t>
            </a:r>
            <a:r>
              <a:rPr lang="pl-PL" b="1" i="1" dirty="0">
                <a:solidFill>
                  <a:srgbClr val="C00000"/>
                </a:solidFill>
              </a:rPr>
              <a:t>2</a:t>
            </a:r>
            <a:r>
              <a:rPr lang="pl-PL" b="1" i="1" dirty="0">
                <a:solidFill>
                  <a:srgbClr val="002060"/>
                </a:solidFill>
              </a:rPr>
              <a:t> </a:t>
            </a:r>
            <a:r>
              <a:rPr lang="pl-PL" sz="1400" b="1" i="1" dirty="0">
                <a:solidFill>
                  <a:srgbClr val="002060"/>
                </a:solidFill>
              </a:rPr>
              <a:t>sztuk motopomp szlamowych z przyczepką.</a:t>
            </a:r>
          </a:p>
        </p:txBody>
      </p:sp>
      <p:pic>
        <p:nvPicPr>
          <p:cNvPr id="19458" name="Picture 2" descr="MAMUT: Najwydajniejsza Motopompa Pływająca na Rynk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4136" y="2211710"/>
            <a:ext cx="2699792" cy="2699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0" name="AutoShape 4" descr="Obraz znaleziony dla: motopompy SZLAMOWE Z PRZYCZEPKĄ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9462" name="Picture 6" descr="Motopompy - Generators S.C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2301466"/>
            <a:ext cx="4678621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rostokąt 10"/>
          <p:cNvSpPr/>
          <p:nvPr/>
        </p:nvSpPr>
        <p:spPr>
          <a:xfrm>
            <a:off x="7308304" y="2301823"/>
            <a:ext cx="432048" cy="370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23728" y="267496"/>
            <a:ext cx="4896544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PROJEKT „CYBERBEZPIECZNY SAMORZĄD”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65" y="195487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259632" y="699545"/>
            <a:ext cx="6696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1" dirty="0">
                <a:solidFill>
                  <a:srgbClr val="002060"/>
                </a:solidFill>
              </a:rPr>
              <a:t>realizowany w ramach środków Funduszy Europejskich na Rozwój Cyfrowy 2021 - 2027</a:t>
            </a:r>
          </a:p>
        </p:txBody>
      </p:sp>
      <p:pic>
        <p:nvPicPr>
          <p:cNvPr id="12289" name="Picture 1" descr="C:\Users\PC\Desktop\729x30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993855"/>
            <a:ext cx="5688632" cy="2540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1" name="AutoShape 3" descr="Rzeczpospolita Polska"/>
          <p:cNvSpPr>
            <a:spLocks noChangeAspect="1" noChangeArrowheads="1"/>
          </p:cNvSpPr>
          <p:nvPr/>
        </p:nvSpPr>
        <p:spPr bwMode="auto">
          <a:xfrm>
            <a:off x="155575" y="-136523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293" name="AutoShape 5" descr="Rzeczpospolita Polska"/>
          <p:cNvSpPr>
            <a:spLocks noChangeAspect="1" noChangeArrowheads="1"/>
          </p:cNvSpPr>
          <p:nvPr/>
        </p:nvSpPr>
        <p:spPr bwMode="auto">
          <a:xfrm>
            <a:off x="155575" y="-136523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295" name="AutoShape 7" descr="Rzeczpospolita Polska"/>
          <p:cNvSpPr>
            <a:spLocks noChangeAspect="1" noChangeArrowheads="1"/>
          </p:cNvSpPr>
          <p:nvPr/>
        </p:nvSpPr>
        <p:spPr bwMode="auto">
          <a:xfrm>
            <a:off x="155575" y="-136523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2296" name="Picture 8" descr="C:\Users\PC\Desktop\Bez tytuł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987574"/>
            <a:ext cx="5472608" cy="718252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179512" y="2130991"/>
            <a:ext cx="3240360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Wartość projektu: </a:t>
            </a:r>
            <a:r>
              <a:rPr lang="pl-PL" sz="1200" b="1" dirty="0">
                <a:solidFill>
                  <a:srgbClr val="C00000"/>
                </a:solidFill>
              </a:rPr>
              <a:t>ponad </a:t>
            </a:r>
            <a:r>
              <a:rPr lang="pl-PL" b="1" dirty="0">
                <a:solidFill>
                  <a:srgbClr val="C00000"/>
                </a:solidFill>
              </a:rPr>
              <a:t>557</a:t>
            </a:r>
            <a:r>
              <a:rPr lang="pl-PL" sz="1200" b="1" dirty="0">
                <a:solidFill>
                  <a:srgbClr val="C00000"/>
                </a:solidFill>
              </a:rPr>
              <a:t> tys. zł</a:t>
            </a:r>
            <a:br>
              <a:rPr lang="pl-PL" sz="1200" b="1" dirty="0">
                <a:solidFill>
                  <a:srgbClr val="C00000"/>
                </a:solidFill>
              </a:rPr>
            </a:br>
            <a:r>
              <a:rPr lang="pl-PL" sz="1200" dirty="0"/>
              <a:t>w tym dofinansowanie z UE: </a:t>
            </a:r>
            <a:r>
              <a:rPr lang="pl-PL" sz="1200" b="1" dirty="0">
                <a:solidFill>
                  <a:srgbClr val="C00000"/>
                </a:solidFill>
              </a:rPr>
              <a:t>prawie </a:t>
            </a:r>
            <a:r>
              <a:rPr lang="pl-PL" b="1" dirty="0">
                <a:solidFill>
                  <a:srgbClr val="C00000"/>
                </a:solidFill>
              </a:rPr>
              <a:t>453</a:t>
            </a:r>
            <a:r>
              <a:rPr lang="pl-PL" sz="1600" b="1" dirty="0">
                <a:solidFill>
                  <a:srgbClr val="C00000"/>
                </a:solidFill>
              </a:rPr>
              <a:t> </a:t>
            </a:r>
            <a:r>
              <a:rPr lang="pl-PL" sz="1200" b="1" dirty="0">
                <a:solidFill>
                  <a:srgbClr val="C00000"/>
                </a:solidFill>
              </a:rPr>
              <a:t>tys. zł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179512" y="3099615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Zakres projektu:</a:t>
            </a:r>
          </a:p>
          <a:p>
            <a:pPr algn="ctr">
              <a:buFont typeface="Wingdings" pitchFamily="2" charset="2"/>
              <a:buChar char="Ø"/>
            </a:pPr>
            <a:r>
              <a:rPr lang="pl-PL" sz="1400" dirty="0"/>
              <a:t>   szkolenia</a:t>
            </a:r>
          </a:p>
          <a:p>
            <a:pPr algn="ctr">
              <a:buFont typeface="Wingdings" pitchFamily="2" charset="2"/>
              <a:buChar char="Ø"/>
            </a:pPr>
            <a:r>
              <a:rPr lang="pl-PL" sz="1400" dirty="0"/>
              <a:t>  zakup sprzętu</a:t>
            </a:r>
          </a:p>
          <a:p>
            <a:pPr algn="ctr">
              <a:buFont typeface="Wingdings" pitchFamily="2" charset="2"/>
              <a:buChar char="Ø"/>
            </a:pPr>
            <a:r>
              <a:rPr lang="pl-PL" sz="1400" dirty="0"/>
              <a:t>  opracowanie audytu końcowego stanu bezpieczeństwa i </a:t>
            </a:r>
            <a:r>
              <a:rPr lang="pl-PL" sz="1400" dirty="0" err="1"/>
              <a:t>cyberdojrzałości</a:t>
            </a:r>
            <a:r>
              <a:rPr lang="pl-PL" sz="1400" dirty="0"/>
              <a:t> </a:t>
            </a:r>
            <a:br>
              <a:rPr lang="pl-PL" sz="1400" dirty="0"/>
            </a:br>
            <a:r>
              <a:rPr lang="pl-PL" sz="1400" dirty="0"/>
              <a:t>w jednostce samorządowej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1331640" y="123478"/>
            <a:ext cx="6696744" cy="37543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1475656" y="123478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latin typeface="Calibri" pitchFamily="34" charset="0"/>
                <a:cs typeface="Calibri" pitchFamily="34" charset="0"/>
              </a:rPr>
              <a:t>PROJEKT EDUKACYJNY DLA SZKÓŁ „AKADEMIA MALUSZKA”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7" y="123484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PC\Desktop\now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7377" y="2047818"/>
            <a:ext cx="4579454" cy="1867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Prostokąt 15"/>
          <p:cNvSpPr/>
          <p:nvPr/>
        </p:nvSpPr>
        <p:spPr>
          <a:xfrm>
            <a:off x="64555" y="1370747"/>
            <a:ext cx="4363429" cy="3031599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1400" b="1" dirty="0"/>
              <a:t>Działania w ramach projektu: </a:t>
            </a:r>
          </a:p>
          <a:p>
            <a:pPr algn="ctr"/>
            <a:endParaRPr lang="pl-PL" sz="1200" b="1" dirty="0"/>
          </a:p>
          <a:p>
            <a:pPr>
              <a:lnSpc>
                <a:spcPts val="1800"/>
              </a:lnSpc>
              <a:buFont typeface="Wingdings" pitchFamily="2" charset="2"/>
              <a:buChar char="Ø"/>
            </a:pPr>
            <a:r>
              <a:rPr lang="pl-PL" sz="1400" dirty="0"/>
              <a:t> </a:t>
            </a:r>
            <a:r>
              <a:rPr lang="pl-PL" sz="1400" b="1" dirty="0"/>
              <a:t>doposażenie szkół i adaptację pomieszczeń </a:t>
            </a:r>
            <a:br>
              <a:rPr lang="pl-PL" sz="1400" b="1" dirty="0"/>
            </a:br>
            <a:r>
              <a:rPr lang="pl-PL" sz="1400" b="1" dirty="0"/>
              <a:t>     do potrzeb osób niepełnosprawnych</a:t>
            </a:r>
          </a:p>
          <a:p>
            <a:pPr>
              <a:lnSpc>
                <a:spcPts val="1800"/>
              </a:lnSpc>
              <a:buFont typeface="Wingdings" pitchFamily="2" charset="2"/>
              <a:buChar char="Ø"/>
            </a:pPr>
            <a:r>
              <a:rPr lang="pl-PL" sz="1400" b="1" dirty="0"/>
              <a:t> zakup pomocy dydaktycznych</a:t>
            </a:r>
          </a:p>
          <a:p>
            <a:pPr>
              <a:lnSpc>
                <a:spcPts val="1800"/>
              </a:lnSpc>
              <a:buFont typeface="Wingdings" pitchFamily="2" charset="2"/>
              <a:buChar char="Ø"/>
            </a:pPr>
            <a:r>
              <a:rPr lang="pl-PL" sz="1400" b="1" dirty="0"/>
              <a:t> realizację zajęć logopedycznych, </a:t>
            </a:r>
            <a:r>
              <a:rPr lang="pl-PL" sz="1400" b="1" dirty="0" err="1"/>
              <a:t>psychoedukacyjnych</a:t>
            </a:r>
            <a:r>
              <a:rPr lang="pl-PL" sz="1400" b="1" dirty="0"/>
              <a:t>,    </a:t>
            </a:r>
            <a:br>
              <a:rPr lang="pl-PL" sz="1400" b="1" dirty="0"/>
            </a:br>
            <a:r>
              <a:rPr lang="pl-PL" sz="1400" b="1" dirty="0"/>
              <a:t>     </a:t>
            </a:r>
            <a:r>
              <a:rPr lang="pl-PL" sz="1400" b="1" dirty="0" err="1"/>
              <a:t>korekcyjno</a:t>
            </a:r>
            <a:r>
              <a:rPr lang="pl-PL" sz="1400" b="1" dirty="0"/>
              <a:t> - kompensacyjnych,  rewalidacyjnych,      </a:t>
            </a:r>
            <a:br>
              <a:rPr lang="pl-PL" sz="1400" b="1" dirty="0"/>
            </a:br>
            <a:r>
              <a:rPr lang="pl-PL" sz="1400" b="1" dirty="0"/>
              <a:t>     gimnastyki korekcyjnej</a:t>
            </a:r>
          </a:p>
          <a:p>
            <a:pPr>
              <a:lnSpc>
                <a:spcPts val="1800"/>
              </a:lnSpc>
              <a:buFont typeface="Wingdings" pitchFamily="2" charset="2"/>
              <a:buChar char="Ø"/>
            </a:pPr>
            <a:r>
              <a:rPr lang="pl-PL" sz="1400" b="1" dirty="0"/>
              <a:t> warsztaty przeciwdziałania przemocy i dyskryminacji</a:t>
            </a:r>
          </a:p>
          <a:p>
            <a:pPr>
              <a:lnSpc>
                <a:spcPts val="1800"/>
              </a:lnSpc>
              <a:buFont typeface="Wingdings" pitchFamily="2" charset="2"/>
              <a:buChar char="Ø"/>
            </a:pPr>
            <a:r>
              <a:rPr lang="pl-PL" sz="1400" b="1" dirty="0"/>
              <a:t> nauka pływania </a:t>
            </a:r>
          </a:p>
          <a:p>
            <a:pPr>
              <a:lnSpc>
                <a:spcPts val="1800"/>
              </a:lnSpc>
              <a:buFont typeface="Wingdings" pitchFamily="2" charset="2"/>
              <a:buChar char="Ø"/>
            </a:pPr>
            <a:r>
              <a:rPr lang="pl-PL" sz="1400" b="1" dirty="0"/>
              <a:t> kolonie profilaktyczno – terapeutyczne</a:t>
            </a:r>
          </a:p>
          <a:p>
            <a:endParaRPr lang="pl-PL" sz="1400" dirty="0"/>
          </a:p>
          <a:p>
            <a:pPr algn="ctr"/>
            <a:r>
              <a:rPr lang="pl-PL" sz="1600" b="1" dirty="0">
                <a:solidFill>
                  <a:srgbClr val="C00000"/>
                </a:solidFill>
              </a:rPr>
              <a:t>Realizacja zadania do końca 2027 r.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899592" y="498912"/>
            <a:ext cx="66967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Projekt dofinansowany z Europejskiego Funduszu Społecznego Plus w ramach Programu</a:t>
            </a:r>
            <a:br>
              <a:rPr lang="pl-PL" sz="1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„Fundusze Europejskie dla Małopolski 2021 – 2027”  w wysokości </a:t>
            </a:r>
            <a:r>
              <a:rPr lang="pl-PL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2,7</a:t>
            </a:r>
            <a:r>
              <a:rPr lang="pl-PL" sz="14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mln zł</a:t>
            </a:r>
          </a:p>
          <a:p>
            <a:pPr algn="ctr"/>
            <a:r>
              <a:rPr lang="pl-PL" sz="1400" b="1" i="1" dirty="0">
                <a:latin typeface="Calibri" pitchFamily="34" charset="0"/>
                <a:cs typeface="Calibri" pitchFamily="34" charset="0"/>
              </a:rPr>
              <a:t>Całkowita wartość projektu: </a:t>
            </a:r>
            <a:r>
              <a:rPr lang="pl-PL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2,9</a:t>
            </a:r>
            <a:r>
              <a:rPr lang="pl-PL" sz="1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4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mln zł</a:t>
            </a:r>
            <a:endParaRPr lang="pl-PL" sz="1400" i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2" name="Picture 4" descr="C:\Users\PC\Desktop\belka(2)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6513" y="1572498"/>
            <a:ext cx="4579453" cy="360040"/>
          </a:xfrm>
          <a:prstGeom prst="rect">
            <a:avLst/>
          </a:prstGeom>
          <a:noFill/>
        </p:spPr>
      </p:pic>
      <p:sp>
        <p:nvSpPr>
          <p:cNvPr id="18" name="pole tekstowe 17"/>
          <p:cNvSpPr txBox="1"/>
          <p:nvPr/>
        </p:nvSpPr>
        <p:spPr>
          <a:xfrm>
            <a:off x="4427984" y="4009931"/>
            <a:ext cx="446449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dirty="0"/>
              <a:t>Podpisanie umowy z Małopolskim Centrum Przedsiębiorczości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1331640" y="123478"/>
            <a:ext cx="62646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latin typeface="Calibri" pitchFamily="34" charset="0"/>
                <a:cs typeface="Calibri" pitchFamily="34" charset="0"/>
              </a:rPr>
              <a:t>PROJEKT EDUKACYJNY DLA SZKÓŁ „AKTYWNA TABLICA” </a:t>
            </a:r>
            <a:endParaRPr lang="pl-PL" sz="20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7" y="123484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780034" y="490416"/>
            <a:ext cx="766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i="1" dirty="0">
                <a:solidFill>
                  <a:srgbClr val="002060"/>
                </a:solidFill>
              </a:rPr>
              <a:t>Projekt dofinansowany w formie dotacji celowej z budżetu państwa w ramach rządowego Programu rozwijania szkolnej infrastruktury oraz kompetencji uczniów i nauczycieli w zakresie technologii informacyjno – komunikacyjnych „AKTYWNA TABLICA na lata 2020-2024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31926" y="1148145"/>
            <a:ext cx="3094198" cy="646331"/>
          </a:xfrm>
          <a:prstGeom prst="rect">
            <a:avLst/>
          </a:prstGeom>
          <a:noFill/>
          <a:ln w="9525">
            <a:solidFill>
              <a:srgbClr val="9966FF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b="1" dirty="0"/>
              <a:t>Wysokość dotacji:  </a:t>
            </a:r>
            <a:r>
              <a:rPr lang="pl-PL" sz="1200" b="1" dirty="0">
                <a:solidFill>
                  <a:srgbClr val="C00000"/>
                </a:solidFill>
              </a:rPr>
              <a:t>prawie </a:t>
            </a:r>
            <a:r>
              <a:rPr lang="pl-PL" b="1" dirty="0">
                <a:solidFill>
                  <a:srgbClr val="C00000"/>
                </a:solidFill>
              </a:rPr>
              <a:t>70</a:t>
            </a:r>
            <a:r>
              <a:rPr lang="pl-PL" sz="1200" b="1" dirty="0">
                <a:solidFill>
                  <a:srgbClr val="C00000"/>
                </a:solidFill>
              </a:rPr>
              <a:t> tys. zł</a:t>
            </a:r>
          </a:p>
          <a:p>
            <a:r>
              <a:rPr lang="pl-PL" sz="1200" b="1" dirty="0">
                <a:solidFill>
                  <a:srgbClr val="002060"/>
                </a:solidFill>
              </a:rPr>
              <a:t>Całkowity koszt zadania: </a:t>
            </a:r>
            <a:r>
              <a:rPr lang="pl-PL" sz="1200" b="1" dirty="0">
                <a:solidFill>
                  <a:srgbClr val="C00000"/>
                </a:solidFill>
              </a:rPr>
              <a:t>ponad </a:t>
            </a:r>
            <a:r>
              <a:rPr lang="pl-PL" b="1" dirty="0">
                <a:solidFill>
                  <a:srgbClr val="C00000"/>
                </a:solidFill>
              </a:rPr>
              <a:t>87</a:t>
            </a:r>
            <a:r>
              <a:rPr lang="pl-PL" sz="1200" b="1" dirty="0">
                <a:solidFill>
                  <a:srgbClr val="C00000"/>
                </a:solidFill>
              </a:rPr>
              <a:t> tys. zł</a:t>
            </a:r>
          </a:p>
        </p:txBody>
      </p:sp>
      <p:pic>
        <p:nvPicPr>
          <p:cNvPr id="8194" name="Picture 2" descr="C:\Users\PC\Desktop\AKTYWNA tablica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1419" y="1191246"/>
            <a:ext cx="1439717" cy="586685"/>
          </a:xfrm>
          <a:prstGeom prst="rect">
            <a:avLst/>
          </a:prstGeom>
          <a:noFill/>
        </p:spPr>
      </p:pic>
      <p:pic>
        <p:nvPicPr>
          <p:cNvPr id="8195" name="Picture 3" descr="C:\Users\PC\Desktop\ME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5177" y="1201667"/>
            <a:ext cx="1676242" cy="586684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323528" y="1779667"/>
            <a:ext cx="84969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b="1" dirty="0"/>
              <a:t>Dofinansowanie otrzymały: Zespół Szkolno-Przedszkolny nr 1 w Ropie oraz Zespół Szkolno-Przedszkolny nr 2 w Ropie </a:t>
            </a:r>
            <a:br>
              <a:rPr lang="pl-PL" sz="1300" b="1" dirty="0"/>
            </a:br>
            <a:r>
              <a:rPr lang="pl-PL" sz="1300" b="1" dirty="0"/>
              <a:t>na zakup nowoczesnych pomocy dydaktycznych </a:t>
            </a:r>
          </a:p>
        </p:txBody>
      </p:sp>
      <p:sp>
        <p:nvSpPr>
          <p:cNvPr id="13" name="Prostokąt zaokrąglony 12"/>
          <p:cNvSpPr/>
          <p:nvPr/>
        </p:nvSpPr>
        <p:spPr>
          <a:xfrm>
            <a:off x="534852" y="2375173"/>
            <a:ext cx="5832648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latin typeface="Calibri" pitchFamily="34" charset="0"/>
                <a:cs typeface="Calibri" pitchFamily="34" charset="0"/>
              </a:rPr>
              <a:t>PROJEKT EDUKACYJNY DLA SZKÓŁ „JUŻ PŁYWAM” – EDYCJA 2024 </a:t>
            </a:r>
            <a:endParaRPr lang="pl-PL" sz="16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064" y="2351203"/>
            <a:ext cx="1800200" cy="38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pole tekstowe 14"/>
          <p:cNvSpPr txBox="1"/>
          <p:nvPr/>
        </p:nvSpPr>
        <p:spPr>
          <a:xfrm>
            <a:off x="251520" y="2715766"/>
            <a:ext cx="8352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i="1" dirty="0">
                <a:solidFill>
                  <a:srgbClr val="002060"/>
                </a:solidFill>
              </a:rPr>
              <a:t>Projekt  realizowany w Zespole Szkolno-Przedszkolnym nr 1  w Ropie, współfinansowany przez Województwo Małopolskie </a:t>
            </a:r>
            <a:br>
              <a:rPr lang="pl-PL" sz="1200" b="1" i="1" dirty="0">
                <a:solidFill>
                  <a:srgbClr val="002060"/>
                </a:solidFill>
              </a:rPr>
            </a:br>
            <a:r>
              <a:rPr lang="pl-PL" sz="1200" b="1" i="1" dirty="0">
                <a:solidFill>
                  <a:srgbClr val="002060"/>
                </a:solidFill>
              </a:rPr>
              <a:t>w ramach zadania „Zagospodarowanie czasu wolnego dzieci i młodzieży.  </a:t>
            </a:r>
            <a:br>
              <a:rPr lang="pl-PL" sz="1200" b="1" i="1" dirty="0">
                <a:solidFill>
                  <a:srgbClr val="002060"/>
                </a:solidFill>
              </a:rPr>
            </a:br>
            <a:r>
              <a:rPr lang="pl-PL" sz="1200" b="1" dirty="0"/>
              <a:t>Całkowity koszt projektu – </a:t>
            </a:r>
            <a:r>
              <a:rPr lang="pl-PL" sz="1200" b="1" dirty="0">
                <a:solidFill>
                  <a:srgbClr val="C00000"/>
                </a:solidFill>
              </a:rPr>
              <a:t>prawie </a:t>
            </a:r>
            <a:r>
              <a:rPr lang="pl-PL" b="1" dirty="0">
                <a:solidFill>
                  <a:srgbClr val="C00000"/>
                </a:solidFill>
              </a:rPr>
              <a:t>21</a:t>
            </a:r>
            <a:r>
              <a:rPr lang="pl-PL" sz="1200" b="1" dirty="0">
                <a:solidFill>
                  <a:srgbClr val="C00000"/>
                </a:solidFill>
              </a:rPr>
              <a:t> tys. zł, </a:t>
            </a:r>
            <a:r>
              <a:rPr lang="pl-PL" sz="1200" b="1" dirty="0"/>
              <a:t>w tym dofinansowanie ze środków Województwa Małopolskiego - </a:t>
            </a:r>
            <a:r>
              <a:rPr lang="pl-PL" sz="1200" b="1" dirty="0">
                <a:solidFill>
                  <a:srgbClr val="C00000"/>
                </a:solidFill>
              </a:rPr>
              <a:t>ponad </a:t>
            </a:r>
            <a:r>
              <a:rPr lang="pl-PL" b="1" dirty="0">
                <a:solidFill>
                  <a:srgbClr val="C00000"/>
                </a:solidFill>
              </a:rPr>
              <a:t>10</a:t>
            </a:r>
            <a:r>
              <a:rPr lang="pl-PL" sz="1200" b="1" dirty="0">
                <a:solidFill>
                  <a:srgbClr val="C00000"/>
                </a:solidFill>
              </a:rPr>
              <a:t> tys. zł</a:t>
            </a:r>
          </a:p>
        </p:txBody>
      </p:sp>
      <p:cxnSp>
        <p:nvCxnSpPr>
          <p:cNvPr id="17" name="Łącznik prosty 16"/>
          <p:cNvCxnSpPr/>
          <p:nvPr/>
        </p:nvCxnSpPr>
        <p:spPr>
          <a:xfrm>
            <a:off x="130622" y="2283718"/>
            <a:ext cx="8964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C:\Users\PC\Desktop\Już pływam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6694" y="3411726"/>
            <a:ext cx="5143425" cy="1723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PC\Desktop\już pływam 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90391" y="3381847"/>
            <a:ext cx="2942057" cy="1761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7" y="123484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475656" y="627534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1" dirty="0">
                <a:solidFill>
                  <a:srgbClr val="002060"/>
                </a:solidFill>
              </a:rPr>
              <a:t>Zadanie zrealizowane ze środków własnych gminy za kwotę </a:t>
            </a:r>
            <a:r>
              <a:rPr lang="pl-PL" sz="1400" b="1" i="1" dirty="0">
                <a:solidFill>
                  <a:srgbClr val="C00000"/>
                </a:solidFill>
              </a:rPr>
              <a:t>ponad</a:t>
            </a:r>
            <a:r>
              <a:rPr lang="pl-PL" sz="1400" b="1" i="1" dirty="0">
                <a:solidFill>
                  <a:srgbClr val="002060"/>
                </a:solidFill>
              </a:rPr>
              <a:t> </a:t>
            </a:r>
            <a:r>
              <a:rPr lang="pl-PL" b="1" i="1" dirty="0">
                <a:solidFill>
                  <a:srgbClr val="C00000"/>
                </a:solidFill>
              </a:rPr>
              <a:t>72,5</a:t>
            </a:r>
            <a:r>
              <a:rPr lang="pl-PL" sz="1400" b="1" i="1" dirty="0">
                <a:solidFill>
                  <a:srgbClr val="002060"/>
                </a:solidFill>
              </a:rPr>
              <a:t> tys. zł</a:t>
            </a:r>
          </a:p>
        </p:txBody>
      </p:sp>
      <p:pic>
        <p:nvPicPr>
          <p:cNvPr id="9221" name="Picture 5" descr="D:\Moje obrazy\2025\Prezentacja\IMG_4405-m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068874"/>
            <a:ext cx="5760640" cy="3838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rostokąt zaokrąglony 1">
            <a:extLst>
              <a:ext uri="{FF2B5EF4-FFF2-40B4-BE49-F238E27FC236}">
                <a16:creationId xmlns:a16="http://schemas.microsoft.com/office/drawing/2014/main" id="{255A3373-C34A-54A4-B3DB-98D24747CF71}"/>
              </a:ext>
            </a:extLst>
          </p:cNvPr>
          <p:cNvSpPr/>
          <p:nvPr/>
        </p:nvSpPr>
        <p:spPr>
          <a:xfrm>
            <a:off x="1187624" y="149213"/>
            <a:ext cx="6722987" cy="443458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OGRODZENIE PRZY BOISKU SPORTOWYM W KLIMKÓWCE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07504" y="1477112"/>
            <a:ext cx="496855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u="sng" dirty="0">
                <a:latin typeface="Calibri" pitchFamily="34" charset="0"/>
                <a:cs typeface="Calibri" pitchFamily="34" charset="0"/>
              </a:rPr>
              <a:t>DANE DOTYCZĄCE PROGRAMU – STAN NA 30.12.2024 ROKU:</a:t>
            </a:r>
          </a:p>
          <a:p>
            <a:pPr algn="ctr"/>
            <a:endParaRPr lang="pl-PL" sz="1400" b="1" dirty="0">
              <a:latin typeface="Calibri" pitchFamily="34" charset="0"/>
              <a:cs typeface="Calibri" pitchFamily="34" charset="0"/>
            </a:endParaRPr>
          </a:p>
          <a:p>
            <a:pPr algn="ctr">
              <a:buFont typeface="Wingdings" pitchFamily="2" charset="2"/>
              <a:buChar char="q"/>
            </a:pPr>
            <a:r>
              <a:rPr lang="pl-PL" sz="1200" b="1" dirty="0">
                <a:latin typeface="Calibri" pitchFamily="34" charset="0"/>
                <a:cs typeface="Calibri" pitchFamily="34" charset="0"/>
              </a:rPr>
              <a:t>  </a:t>
            </a:r>
            <a:r>
              <a:rPr lang="pl-PL" sz="1400" b="1" dirty="0">
                <a:latin typeface="Calibri" pitchFamily="34" charset="0"/>
                <a:cs typeface="Calibri" pitchFamily="34" charset="0"/>
              </a:rPr>
              <a:t>liczba złożonych wniosków o dofinansowanie </a:t>
            </a:r>
            <a:r>
              <a:rPr lang="pl-PL" sz="1200" b="1" dirty="0">
                <a:latin typeface="Calibri" pitchFamily="34" charset="0"/>
                <a:cs typeface="Calibri" pitchFamily="34" charset="0"/>
              </a:rPr>
              <a:t>– </a:t>
            </a:r>
            <a:r>
              <a:rPr lang="pl-PL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290</a:t>
            </a:r>
          </a:p>
          <a:p>
            <a:pPr algn="ctr">
              <a:buFont typeface="Wingdings" pitchFamily="2" charset="2"/>
              <a:buChar char="q"/>
            </a:pPr>
            <a:r>
              <a:rPr lang="pl-PL" sz="1200" b="1" dirty="0">
                <a:latin typeface="Calibri" pitchFamily="34" charset="0"/>
                <a:cs typeface="Calibri" pitchFamily="34" charset="0"/>
              </a:rPr>
              <a:t>  </a:t>
            </a:r>
            <a:r>
              <a:rPr lang="pl-PL" sz="1400" b="1" dirty="0">
                <a:latin typeface="Calibri" pitchFamily="34" charset="0"/>
                <a:cs typeface="Calibri" pitchFamily="34" charset="0"/>
              </a:rPr>
              <a:t>liczba zawartych umów – </a:t>
            </a:r>
            <a:r>
              <a:rPr lang="pl-PL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224</a:t>
            </a:r>
          </a:p>
          <a:p>
            <a:pPr algn="ctr">
              <a:buFont typeface="Wingdings" pitchFamily="2" charset="2"/>
              <a:buChar char="q"/>
            </a:pPr>
            <a:r>
              <a:rPr lang="pl-PL" sz="1200" b="1" dirty="0">
                <a:latin typeface="Calibri" pitchFamily="34" charset="0"/>
                <a:cs typeface="Calibri" pitchFamily="34" charset="0"/>
              </a:rPr>
              <a:t>  </a:t>
            </a:r>
            <a:r>
              <a:rPr lang="pl-PL" sz="1400" b="1" dirty="0">
                <a:latin typeface="Calibri" pitchFamily="34" charset="0"/>
                <a:cs typeface="Calibri" pitchFamily="34" charset="0"/>
              </a:rPr>
              <a:t>liczba zrealizowanych przedsięwzięć – </a:t>
            </a:r>
            <a:r>
              <a:rPr lang="pl-PL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96</a:t>
            </a:r>
          </a:p>
          <a:p>
            <a:pPr algn="ctr"/>
            <a:endParaRPr lang="pl-PL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pl-PL" sz="1200" b="1" dirty="0">
                <a:latin typeface="Calibri" pitchFamily="34" charset="0"/>
                <a:cs typeface="Calibri" pitchFamily="34" charset="0"/>
              </a:rPr>
              <a:t>KWOTA WYPŁACONYCH DOTACJI –  </a:t>
            </a:r>
            <a:r>
              <a:rPr lang="pl-PL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prawie </a:t>
            </a:r>
            <a:r>
              <a:rPr lang="pl-PL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6 </a:t>
            </a:r>
            <a:r>
              <a:rPr lang="pl-PL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mln </a:t>
            </a:r>
            <a:r>
              <a:rPr lang="pl-PL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400 </a:t>
            </a:r>
            <a:r>
              <a:rPr lang="pl-PL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tys. zł</a:t>
            </a:r>
          </a:p>
        </p:txBody>
      </p:sp>
      <p:pic>
        <p:nvPicPr>
          <p:cNvPr id="56324" name="Picture 4" descr="C:\Users\PC\Desktop\OIP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4" y="1203598"/>
            <a:ext cx="4061251" cy="25922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pole tekstowe 5"/>
          <p:cNvSpPr txBox="1"/>
          <p:nvPr/>
        </p:nvSpPr>
        <p:spPr>
          <a:xfrm>
            <a:off x="1234486" y="305365"/>
            <a:ext cx="619268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b="1" dirty="0">
                <a:latin typeface="Calibri" pitchFamily="34" charset="0"/>
                <a:cs typeface="Calibri" pitchFamily="34" charset="0"/>
              </a:rPr>
              <a:t>REALIZACJA PROGRAMU CZYSTE POWIETRZE W GMINIE ROPA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91" y="195489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PC\Desktop\wfos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206044"/>
            <a:ext cx="1547664" cy="733104"/>
          </a:xfrm>
          <a:prstGeom prst="rect">
            <a:avLst/>
          </a:prstGeom>
          <a:noFill/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7E27664A-8F69-1A62-78C3-4E817A4617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42"/>
          <a:stretch/>
        </p:blipFill>
        <p:spPr bwMode="auto">
          <a:xfrm>
            <a:off x="1494155" y="4142901"/>
            <a:ext cx="6155690" cy="7200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2024\GOPS\logo-gop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701" y="4227930"/>
            <a:ext cx="1129806" cy="792092"/>
          </a:xfrm>
          <a:prstGeom prst="rect">
            <a:avLst/>
          </a:prstGeom>
          <a:noFill/>
        </p:spPr>
      </p:pic>
      <p:pic>
        <p:nvPicPr>
          <p:cNvPr id="11268" name="Picture 4" descr="F:\2024\GOPS\girl-2786277_1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2666" y="2641932"/>
            <a:ext cx="3589530" cy="2378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>
            <a:off x="1816232" y="175771"/>
            <a:ext cx="57417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sz="2000" b="1" dirty="0">
                <a:latin typeface="+mj-lt"/>
              </a:rPr>
              <a:t>PROJEKT „CZAS NA ZARADNOŚĆ - CZAS NA ZMIANY”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2" y="123483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547664" y="1197828"/>
            <a:ext cx="60486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1" dirty="0">
                <a:solidFill>
                  <a:srgbClr val="002060"/>
                </a:solidFill>
              </a:rPr>
              <a:t>Projekt realizowany przez Gminny Ośrodek Pomocy Społecznej, dofinansowany ze środków Unii Europejskiej, w ramach Priorytetu „Fundusze Europejskie dla rynku pracy, edukacji i włączenia społecznego” </a:t>
            </a:r>
          </a:p>
        </p:txBody>
      </p:sp>
      <p:sp>
        <p:nvSpPr>
          <p:cNvPr id="10" name="Prostokąt 9"/>
          <p:cNvSpPr/>
          <p:nvPr/>
        </p:nvSpPr>
        <p:spPr>
          <a:xfrm>
            <a:off x="121191" y="2194471"/>
            <a:ext cx="5688632" cy="199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300" b="1" dirty="0"/>
              <a:t>Projekt realizowany dla 60 osób doświadczających problemów społecznych uwzględnia 4 zadania:</a:t>
            </a:r>
          </a:p>
          <a:p>
            <a:pPr>
              <a:lnSpc>
                <a:spcPts val="2400"/>
              </a:lnSpc>
            </a:pPr>
            <a:r>
              <a:rPr lang="pl-PL" sz="1300" b="1" dirty="0"/>
              <a:t>zad. 1  </a:t>
            </a:r>
            <a:r>
              <a:rPr lang="pl-PL" sz="1300" dirty="0"/>
              <a:t>diagnoza indywidualnych przyczyn bezradności, potrzeb i potencjałów,</a:t>
            </a:r>
          </a:p>
          <a:p>
            <a:pPr>
              <a:lnSpc>
                <a:spcPts val="2400"/>
              </a:lnSpc>
            </a:pPr>
            <a:r>
              <a:rPr lang="pl-PL" sz="1300" b="1" dirty="0"/>
              <a:t>zad. 2 </a:t>
            </a:r>
            <a:r>
              <a:rPr lang="pl-PL" sz="1300" dirty="0"/>
              <a:t> usuwanie przyczyn bezradności wynikających z luki kompetencyjnej,</a:t>
            </a:r>
          </a:p>
          <a:p>
            <a:pPr>
              <a:lnSpc>
                <a:spcPts val="2400"/>
              </a:lnSpc>
            </a:pPr>
            <a:r>
              <a:rPr lang="pl-PL" sz="1300" b="1" dirty="0"/>
              <a:t>zad. 3  </a:t>
            </a:r>
            <a:r>
              <a:rPr lang="pl-PL" sz="1300" dirty="0"/>
              <a:t>usuwanie przyczyn bezradności wynikających z luki zasobowej,</a:t>
            </a:r>
          </a:p>
          <a:p>
            <a:pPr>
              <a:lnSpc>
                <a:spcPts val="2400"/>
              </a:lnSpc>
            </a:pPr>
            <a:r>
              <a:rPr lang="pl-PL" sz="1300" b="1" dirty="0"/>
              <a:t>zad. 4 </a:t>
            </a:r>
            <a:r>
              <a:rPr lang="pl-PL" sz="1300" dirty="0"/>
              <a:t> praca socjalna wspierająca wprowadzanie zmian w funkcjonowaniu     </a:t>
            </a:r>
            <a:br>
              <a:rPr lang="pl-PL" sz="1300" dirty="0"/>
            </a:br>
            <a:r>
              <a:rPr lang="pl-PL" sz="1300" dirty="0"/>
              <a:t>             społecznym uczestników projektu.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5809823" y="1740753"/>
            <a:ext cx="3024336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b="1" dirty="0"/>
              <a:t>Koszt projektu:  </a:t>
            </a:r>
            <a:r>
              <a:rPr lang="pl-PL" sz="1200" b="1" dirty="0">
                <a:solidFill>
                  <a:srgbClr val="C00000"/>
                </a:solidFill>
              </a:rPr>
              <a:t>ponad</a:t>
            </a:r>
            <a:r>
              <a:rPr lang="pl-PL" sz="1600" b="1" dirty="0">
                <a:solidFill>
                  <a:srgbClr val="C00000"/>
                </a:solidFill>
              </a:rPr>
              <a:t> 770 </a:t>
            </a:r>
            <a:r>
              <a:rPr lang="pl-PL" sz="1200" b="1" dirty="0">
                <a:solidFill>
                  <a:srgbClr val="C00000"/>
                </a:solidFill>
              </a:rPr>
              <a:t>tys. zł,  </a:t>
            </a:r>
            <a:r>
              <a:rPr lang="pl-PL" sz="1200" b="1" dirty="0"/>
              <a:t>w tym:</a:t>
            </a:r>
          </a:p>
          <a:p>
            <a:pPr>
              <a:buFont typeface="Wingdings" pitchFamily="2" charset="2"/>
              <a:buChar char="Ø"/>
            </a:pPr>
            <a:r>
              <a:rPr lang="pl-PL" sz="1200" dirty="0"/>
              <a:t> dofinansowanie z UE </a:t>
            </a:r>
            <a:r>
              <a:rPr lang="pl-PL" sz="1200" b="1" dirty="0">
                <a:solidFill>
                  <a:srgbClr val="C00000"/>
                </a:solidFill>
              </a:rPr>
              <a:t>– prawie </a:t>
            </a:r>
            <a:r>
              <a:rPr lang="pl-PL" sz="1600" b="1" dirty="0">
                <a:solidFill>
                  <a:srgbClr val="C00000"/>
                </a:solidFill>
              </a:rPr>
              <a:t>734</a:t>
            </a:r>
            <a:r>
              <a:rPr lang="pl-PL" sz="1200" b="1" dirty="0">
                <a:solidFill>
                  <a:srgbClr val="C00000"/>
                </a:solidFill>
              </a:rPr>
              <a:t> tys. zł</a:t>
            </a:r>
          </a:p>
          <a:p>
            <a:pPr>
              <a:buFont typeface="Wingdings" pitchFamily="2" charset="2"/>
              <a:buChar char="Ø"/>
            </a:pPr>
            <a:r>
              <a:rPr lang="pl-PL" sz="1200" dirty="0"/>
              <a:t> wkład własny – </a:t>
            </a:r>
            <a:r>
              <a:rPr lang="pl-PL" sz="1200" b="1" dirty="0">
                <a:solidFill>
                  <a:srgbClr val="C00000"/>
                </a:solidFill>
              </a:rPr>
              <a:t>ponad</a:t>
            </a:r>
            <a:r>
              <a:rPr lang="pl-PL" sz="1600" b="1" dirty="0">
                <a:solidFill>
                  <a:srgbClr val="C00000"/>
                </a:solidFill>
              </a:rPr>
              <a:t> 38 </a:t>
            </a:r>
            <a:r>
              <a:rPr lang="pl-PL" sz="1200" b="1" dirty="0">
                <a:solidFill>
                  <a:srgbClr val="C00000"/>
                </a:solidFill>
              </a:rPr>
              <a:t>tys. zł</a:t>
            </a:r>
          </a:p>
        </p:txBody>
      </p:sp>
      <p:pic>
        <p:nvPicPr>
          <p:cNvPr id="11271" name="Picture 7" descr="https://www.gopsropa.pl/images/PL-Pasek_FE-RGB-pozio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2746" y="615969"/>
            <a:ext cx="6048672" cy="51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4001"/>
            <a:ext cx="52563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User\Desktop\GOK i Biblioteka\Prezentacja na 9II\Logo G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0" y="820259"/>
            <a:ext cx="817915" cy="409852"/>
          </a:xfrm>
          <a:prstGeom prst="rect">
            <a:avLst/>
          </a:prstGeom>
          <a:ln w="28575">
            <a:noFill/>
          </a:ln>
          <a:effectLst>
            <a:reflection blurRad="533400" stA="51000" endPos="580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pole tekstowe 9"/>
          <p:cNvSpPr txBox="1"/>
          <p:nvPr/>
        </p:nvSpPr>
        <p:spPr>
          <a:xfrm>
            <a:off x="2849718" y="2285459"/>
            <a:ext cx="2736304" cy="64633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Calibri" pitchFamily="34" charset="0"/>
                <a:cs typeface="Calibri" pitchFamily="34" charset="0"/>
              </a:rPr>
              <a:t>Koszt zadania:</a:t>
            </a:r>
            <a:r>
              <a:rPr lang="pl-PL" sz="11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28,5</a:t>
            </a:r>
            <a:r>
              <a:rPr lang="pl-PL" sz="11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tys. zł, </a:t>
            </a:r>
            <a:r>
              <a:rPr lang="pl-PL" sz="1200" b="1" dirty="0">
                <a:latin typeface="Calibri" pitchFamily="34" charset="0"/>
                <a:cs typeface="Calibri" pitchFamily="34" charset="0"/>
              </a:rPr>
              <a:t>w tym:</a:t>
            </a:r>
          </a:p>
          <a:p>
            <a:pPr algn="ctr">
              <a:buFont typeface="Wingdings" pitchFamily="2" charset="2"/>
              <a:buChar char="Ø"/>
            </a:pPr>
            <a:r>
              <a:rPr lang="pl-PL" sz="1200" b="1" dirty="0">
                <a:latin typeface="Calibri" pitchFamily="34" charset="0"/>
                <a:cs typeface="Calibri" pitchFamily="34" charset="0"/>
              </a:rPr>
              <a:t> dofinansowanie </a:t>
            </a:r>
            <a:r>
              <a:rPr lang="pl-PL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26</a:t>
            </a:r>
            <a:r>
              <a:rPr lang="pl-PL" sz="1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tys. zł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874014" y="123479"/>
            <a:ext cx="8049621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latin typeface="Calibri" pitchFamily="34" charset="0"/>
                <a:cs typeface="Calibri" pitchFamily="34" charset="0"/>
              </a:rPr>
              <a:t>PROJEKT „MIĘDZYPOKOLENIOWE SPOTKANIA Z FOLKLOREM, RĘKODZIEŁEM I KULINARIAMI”</a:t>
            </a:r>
          </a:p>
        </p:txBody>
      </p:sp>
      <p:pic>
        <p:nvPicPr>
          <p:cNvPr id="10243" name="Picture 3" descr="F:\2024\GOK ROPA\Projekt\Kulinar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07" y="1635650"/>
            <a:ext cx="2593909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F:\2024\GOK ROPA\Projekt\Wycieczk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0073" y="1059582"/>
            <a:ext cx="3350467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F:\2024\GOK ROPA\Projekt\Taniec-mi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08" y="3317236"/>
            <a:ext cx="2555776" cy="1702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6" descr="F:\2024\GOK ROPA\Projekt\IMG_36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2837190"/>
            <a:ext cx="3384376" cy="2254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pole tekstowe 13"/>
          <p:cNvSpPr txBox="1"/>
          <p:nvPr/>
        </p:nvSpPr>
        <p:spPr>
          <a:xfrm>
            <a:off x="2625080" y="1347614"/>
            <a:ext cx="31855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b="1" dirty="0"/>
              <a:t>W ramach projektu zrealizowano: </a:t>
            </a:r>
          </a:p>
          <a:p>
            <a:pPr algn="ctr">
              <a:buFont typeface="Wingdings" pitchFamily="2" charset="2"/>
              <a:buChar char="Ø"/>
            </a:pPr>
            <a:r>
              <a:rPr lang="pl-PL" sz="1300" dirty="0"/>
              <a:t> warsztaty tańca i śpiewu ludowego,     </a:t>
            </a:r>
            <a:br>
              <a:rPr lang="pl-PL" sz="1300" dirty="0"/>
            </a:br>
            <a:r>
              <a:rPr lang="pl-PL" sz="1300" dirty="0"/>
              <a:t>     teatralne, zielarskie, haftu, kulinarne,</a:t>
            </a:r>
          </a:p>
          <a:p>
            <a:pPr>
              <a:buFont typeface="Wingdings" pitchFamily="2" charset="2"/>
              <a:buChar char="Ø"/>
            </a:pPr>
            <a:r>
              <a:rPr lang="pl-PL" sz="1300" dirty="0"/>
              <a:t> wyjazdy ze zwiedzaniem ciekawych miejsc</a:t>
            </a:r>
          </a:p>
        </p:txBody>
      </p:sp>
      <p:pic>
        <p:nvPicPr>
          <p:cNvPr id="10247" name="Picture 7" descr="F:\2024\GOK ROPA\Projekt\Teatraln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1807" y="3147814"/>
            <a:ext cx="3052689" cy="2035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pole tekstowe 15"/>
          <p:cNvSpPr txBox="1"/>
          <p:nvPr/>
        </p:nvSpPr>
        <p:spPr>
          <a:xfrm>
            <a:off x="1111473" y="577808"/>
            <a:ext cx="468882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rgbClr val="C00000"/>
                </a:solidFill>
              </a:rPr>
              <a:t>Projekt zrealizowany przez Gminny Ośrodek Kultury ze środków </a:t>
            </a:r>
            <a:br>
              <a:rPr lang="pl-PL" sz="1300" b="1" dirty="0">
                <a:solidFill>
                  <a:srgbClr val="C00000"/>
                </a:solidFill>
              </a:rPr>
            </a:br>
            <a:r>
              <a:rPr lang="pl-PL" sz="1300" b="1" dirty="0">
                <a:solidFill>
                  <a:srgbClr val="C00000"/>
                </a:solidFill>
              </a:rPr>
              <a:t>Ministra Kultury i Dziedzictwa Narodowego w ramach programu Narodowego Centrum Kultury: </a:t>
            </a:r>
            <a:r>
              <a:rPr lang="pl-PL" sz="1300" b="1" dirty="0" err="1">
                <a:solidFill>
                  <a:srgbClr val="C00000"/>
                </a:solidFill>
              </a:rPr>
              <a:t>EtnoPolska</a:t>
            </a:r>
            <a:r>
              <a:rPr lang="pl-PL" sz="1300" b="1" dirty="0">
                <a:solidFill>
                  <a:srgbClr val="C00000"/>
                </a:solidFill>
              </a:rPr>
              <a:t>. Edycja 2024</a:t>
            </a:r>
          </a:p>
        </p:txBody>
      </p:sp>
      <p:pic>
        <p:nvPicPr>
          <p:cNvPr id="2" name="Picture 2" descr="F:\2024\GOK ROPA\Projekt\2024_NCK_dofinans_etnoplska_RGB.jpg"/>
          <p:cNvPicPr>
            <a:picLocks noChangeAspect="1" noChangeArrowheads="1"/>
          </p:cNvPicPr>
          <p:nvPr/>
        </p:nvPicPr>
        <p:blipFill>
          <a:blip r:embed="rId9" cstate="print"/>
          <a:srcRect l="4552" t="14924" r="4545" b="44155"/>
          <a:stretch/>
        </p:blipFill>
        <p:spPr bwMode="auto">
          <a:xfrm>
            <a:off x="5868152" y="560733"/>
            <a:ext cx="3096344" cy="4644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35228" y="289567"/>
            <a:ext cx="7200800" cy="3539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700" b="1" dirty="0">
                <a:latin typeface="Calibri" pitchFamily="34" charset="0"/>
                <a:cs typeface="Calibri" pitchFamily="34" charset="0"/>
              </a:rPr>
              <a:t>ZAKUP NOWOŚCI WYDAWNICZYCH DLA GMINNEJ BIBLIOTEKI PUBLICZNEJ</a:t>
            </a:r>
          </a:p>
        </p:txBody>
      </p:sp>
      <p:pic>
        <p:nvPicPr>
          <p:cNvPr id="3" name="Picture 2" descr="C:\Users\PC\Desktop\Logo GB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95490"/>
            <a:ext cx="720080" cy="720080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2" y="195491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PC\Desktop\LOGO NPR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9369" y="1085865"/>
            <a:ext cx="1553318" cy="884000"/>
          </a:xfrm>
          <a:prstGeom prst="rect">
            <a:avLst/>
          </a:prstGeom>
          <a:noFill/>
        </p:spPr>
      </p:pic>
      <p:pic>
        <p:nvPicPr>
          <p:cNvPr id="4099" name="Picture 3" descr="C:\Users\PC\Desktop\MKiDN_kol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79" y="1181504"/>
            <a:ext cx="1564760" cy="648071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192861" y="742498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i="1" dirty="0">
                <a:solidFill>
                  <a:srgbClr val="002060"/>
                </a:solidFill>
              </a:rPr>
              <a:t>Zadanie dofinansowane ze środków Ministra Kultury i Dziedzictwa Narodowego </a:t>
            </a:r>
            <a:br>
              <a:rPr lang="pl-PL" sz="1400" b="1" i="1" dirty="0">
                <a:solidFill>
                  <a:srgbClr val="002060"/>
                </a:solidFill>
              </a:rPr>
            </a:br>
            <a:r>
              <a:rPr lang="pl-PL" sz="1400" b="1" i="1" dirty="0">
                <a:solidFill>
                  <a:srgbClr val="002060"/>
                </a:solidFill>
              </a:rPr>
              <a:t>w ramach realizacji Narodowego Programu Rozwoju Czytelnictwa 2.0 na lata 2021 - 2025. </a:t>
            </a:r>
          </a:p>
          <a:p>
            <a:pPr algn="ctr"/>
            <a:endParaRPr lang="pl-PL" sz="1200" b="1" dirty="0"/>
          </a:p>
          <a:p>
            <a:pPr algn="ctr"/>
            <a:r>
              <a:rPr lang="pl-PL" sz="1400" b="1" dirty="0">
                <a:latin typeface="Calibri" pitchFamily="34" charset="0"/>
                <a:cs typeface="Calibri" pitchFamily="34" charset="0"/>
              </a:rPr>
              <a:t>Zakupiono</a:t>
            </a:r>
            <a:r>
              <a:rPr lang="pl-PL" sz="1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1514</a:t>
            </a:r>
            <a:r>
              <a:rPr lang="pl-PL" sz="1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1400" b="1" dirty="0">
                <a:latin typeface="Calibri" pitchFamily="34" charset="0"/>
                <a:cs typeface="Calibri" pitchFamily="34" charset="0"/>
              </a:rPr>
              <a:t>woluminów za kwotę  </a:t>
            </a:r>
            <a:r>
              <a:rPr lang="pl-PL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42 </a:t>
            </a:r>
            <a:r>
              <a:rPr lang="pl-PL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tys. zł,</a:t>
            </a:r>
          </a:p>
          <a:p>
            <a:pPr algn="ctr"/>
            <a:r>
              <a:rPr lang="pl-PL" sz="1400" b="1" dirty="0">
                <a:latin typeface="Calibri" pitchFamily="34" charset="0"/>
                <a:cs typeface="Calibri" pitchFamily="34" charset="0"/>
              </a:rPr>
              <a:t>w tym kwota </a:t>
            </a:r>
            <a:r>
              <a:rPr lang="pl-PL" sz="1400" b="1">
                <a:latin typeface="Calibri" pitchFamily="34" charset="0"/>
                <a:cs typeface="Calibri" pitchFamily="34" charset="0"/>
              </a:rPr>
              <a:t>dofinansowania </a:t>
            </a:r>
            <a:r>
              <a:rPr lang="pl-PL" sz="1200" b="1">
                <a:latin typeface="Calibri" pitchFamily="34" charset="0"/>
                <a:cs typeface="Calibri" pitchFamily="34" charset="0"/>
              </a:rPr>
              <a:t>- </a:t>
            </a:r>
            <a:r>
              <a:rPr lang="pl-PL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20 </a:t>
            </a:r>
            <a:r>
              <a:rPr lang="pl-PL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tys. zł</a:t>
            </a:r>
            <a:r>
              <a:rPr lang="pl-PL" sz="1400" b="1" dirty="0">
                <a:latin typeface="Calibri" pitchFamily="34" charset="0"/>
                <a:cs typeface="Calibri" pitchFamily="34" charset="0"/>
              </a:rPr>
              <a:t> oraz środki własne z budżetu biblioteki - </a:t>
            </a:r>
            <a:r>
              <a:rPr lang="pl-PL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22</a:t>
            </a:r>
            <a:r>
              <a:rPr lang="pl-PL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tys. zł</a:t>
            </a:r>
          </a:p>
        </p:txBody>
      </p:sp>
      <p:pic>
        <p:nvPicPr>
          <p:cNvPr id="16385" name="Picture 1" descr="C:\Users\PC\Desktop\Narodowe czytanie-mi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874" y="2191262"/>
            <a:ext cx="4431126" cy="2952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pole tekstowe 12"/>
          <p:cNvSpPr txBox="1"/>
          <p:nvPr/>
        </p:nvSpPr>
        <p:spPr>
          <a:xfrm>
            <a:off x="539552" y="4587974"/>
            <a:ext cx="1368152" cy="2616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100" b="1" dirty="0">
                <a:latin typeface="Calibri" pitchFamily="34" charset="0"/>
                <a:cs typeface="Calibri" pitchFamily="34" charset="0"/>
              </a:rPr>
              <a:t>Narodowe czytanie</a:t>
            </a:r>
          </a:p>
        </p:txBody>
      </p:sp>
      <p:pic>
        <p:nvPicPr>
          <p:cNvPr id="16386" name="Picture 2" descr="C:\Users\PC\Desktop\20240508_0753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18" y="2155173"/>
            <a:ext cx="1992221" cy="2988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Users\PC\Desktop\20240508_0821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2175710"/>
            <a:ext cx="1944216" cy="291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pole tekstowe 15"/>
          <p:cNvSpPr txBox="1"/>
          <p:nvPr/>
        </p:nvSpPr>
        <p:spPr>
          <a:xfrm>
            <a:off x="5724128" y="4743028"/>
            <a:ext cx="19442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Spotkanie z pisarką w Łosiu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7988CAC-DA6C-50D5-2D5F-0E6784FAF1C2}"/>
              </a:ext>
            </a:extLst>
          </p:cNvPr>
          <p:cNvSpPr txBox="1"/>
          <p:nvPr/>
        </p:nvSpPr>
        <p:spPr>
          <a:xfrm>
            <a:off x="2195736" y="1653649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Cambria" pitchFamily="18" charset="0"/>
                <a:ea typeface="Cambria" pitchFamily="18" charset="0"/>
              </a:rPr>
              <a:t>DZIĘKUJĘ ZA UWAGĘ</a:t>
            </a:r>
          </a:p>
        </p:txBody>
      </p:sp>
      <p:pic>
        <p:nvPicPr>
          <p:cNvPr id="4" name="Picture 4" descr="C:\Users\PC\Desktop\Herb-Ropa.png">
            <a:extLst>
              <a:ext uri="{FF2B5EF4-FFF2-40B4-BE49-F238E27FC236}">
                <a16:creationId xmlns:a16="http://schemas.microsoft.com/office/drawing/2014/main" id="{F929F11E-2B5D-4453-6501-5B51EE4F9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2234" y="2843521"/>
            <a:ext cx="879531" cy="10261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578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87624" y="51472"/>
            <a:ext cx="7344816" cy="7200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971600" y="123479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DOTACJE I SUBWENCJE UZYSKANE NA REALIZACJĘ ZADAŃ INWESTYCYJNYCH</a:t>
            </a:r>
          </a:p>
          <a:p>
            <a:pPr algn="ctr"/>
            <a:r>
              <a:rPr lang="pl-PL" b="1" dirty="0">
                <a:solidFill>
                  <a:schemeClr val="bg1"/>
                </a:solidFill>
              </a:rPr>
              <a:t>W OKRESIE OSTATNICH 3 LAT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6" name="Elipsa 5"/>
          <p:cNvSpPr/>
          <p:nvPr/>
        </p:nvSpPr>
        <p:spPr>
          <a:xfrm>
            <a:off x="2771800" y="915567"/>
            <a:ext cx="3672408" cy="2304256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1" name="Picture 3" descr="C:\Users\PC\Desktop\OIP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004" y="1419625"/>
            <a:ext cx="1587117" cy="720080"/>
          </a:xfrm>
          <a:prstGeom prst="rect">
            <a:avLst/>
          </a:prstGeom>
          <a:noFill/>
        </p:spPr>
      </p:pic>
      <p:pic>
        <p:nvPicPr>
          <p:cNvPr id="2050" name="Picture 2" descr="C:\Users\PC\Desktop\LOGO POLSKI ŁA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7333" y="1419625"/>
            <a:ext cx="1327495" cy="720080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2987824" y="2211710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latin typeface="Arial Black" pitchFamily="34" charset="0"/>
              </a:rPr>
              <a:t>PRAWIE </a:t>
            </a:r>
            <a:r>
              <a:rPr lang="pl-PL" sz="2800" b="1" dirty="0">
                <a:solidFill>
                  <a:srgbClr val="C00000"/>
                </a:solidFill>
                <a:latin typeface="Arial Black" pitchFamily="34" charset="0"/>
              </a:rPr>
              <a:t>33,5</a:t>
            </a:r>
            <a:r>
              <a:rPr lang="pl-PL" sz="2400" b="1" dirty="0">
                <a:latin typeface="Arial Black" pitchFamily="34" charset="0"/>
              </a:rPr>
              <a:t> </a:t>
            </a:r>
            <a:r>
              <a:rPr lang="pl-PL" sz="1400" b="1" dirty="0">
                <a:latin typeface="Arial Black" pitchFamily="34" charset="0"/>
              </a:rPr>
              <a:t>MLN ZŁ</a:t>
            </a:r>
          </a:p>
        </p:txBody>
      </p:sp>
      <p:sp>
        <p:nvSpPr>
          <p:cNvPr id="12" name="Elipsa 11"/>
          <p:cNvSpPr/>
          <p:nvPr/>
        </p:nvSpPr>
        <p:spPr>
          <a:xfrm>
            <a:off x="124497" y="2499742"/>
            <a:ext cx="3213357" cy="2016224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Picture 6" descr="Obraz znaleziony dla: logo rządowy fundusz inicjatyw lokalny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63" y="2931796"/>
            <a:ext cx="2385239" cy="792087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323528" y="370471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 Black" pitchFamily="34" charset="0"/>
              </a:rPr>
              <a:t>PRAWIE</a:t>
            </a:r>
            <a:r>
              <a:rPr lang="pl-PL" sz="2800" dirty="0">
                <a:latin typeface="Arial Black" pitchFamily="34" charset="0"/>
              </a:rPr>
              <a:t> </a:t>
            </a:r>
            <a:r>
              <a:rPr lang="pl-PL" sz="2800" dirty="0">
                <a:solidFill>
                  <a:srgbClr val="C00000"/>
                </a:solidFill>
                <a:latin typeface="Arial Black" pitchFamily="34" charset="0"/>
              </a:rPr>
              <a:t>5,5</a:t>
            </a:r>
            <a:r>
              <a:rPr lang="pl-PL" sz="2800" dirty="0">
                <a:latin typeface="Arial Black" pitchFamily="34" charset="0"/>
              </a:rPr>
              <a:t> </a:t>
            </a:r>
            <a:r>
              <a:rPr lang="pl-PL" sz="1400" dirty="0">
                <a:latin typeface="Arial Black" pitchFamily="34" charset="0"/>
              </a:rPr>
              <a:t>MLN ZŁ</a:t>
            </a:r>
          </a:p>
        </p:txBody>
      </p:sp>
      <p:sp>
        <p:nvSpPr>
          <p:cNvPr id="14" name="Elipsa 13"/>
          <p:cNvSpPr/>
          <p:nvPr/>
        </p:nvSpPr>
        <p:spPr>
          <a:xfrm>
            <a:off x="5724140" y="2520281"/>
            <a:ext cx="3295387" cy="2067694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 descr="C:\Users\PC\Desktop\BUDŻET PAŃSTWA - LOGO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2787775"/>
            <a:ext cx="1800200" cy="499003"/>
          </a:xfrm>
          <a:prstGeom prst="rect">
            <a:avLst/>
          </a:prstGeom>
          <a:noFill/>
        </p:spPr>
      </p:pic>
      <p:sp>
        <p:nvSpPr>
          <p:cNvPr id="16" name="pole tekstowe 15"/>
          <p:cNvSpPr txBox="1"/>
          <p:nvPr/>
        </p:nvSpPr>
        <p:spPr>
          <a:xfrm>
            <a:off x="5868144" y="3363838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 Black" pitchFamily="34" charset="0"/>
              </a:rPr>
              <a:t>INNE SUBWECJE Z BUDŻETU PAŃSTWA NA REALIZACJĘ KONKRETNYCH ZADAŃ</a:t>
            </a:r>
            <a:endParaRPr lang="pl-PL" sz="1200" b="1" dirty="0"/>
          </a:p>
          <a:p>
            <a:pPr algn="ctr"/>
            <a:r>
              <a:rPr lang="pl-PL" sz="1400" b="1" dirty="0">
                <a:latin typeface="Arial Black" pitchFamily="34" charset="0"/>
              </a:rPr>
              <a:t>PONAD</a:t>
            </a:r>
            <a:r>
              <a:rPr lang="pl-PL" sz="1600" b="1" dirty="0">
                <a:latin typeface="Arial Black" pitchFamily="34" charset="0"/>
              </a:rPr>
              <a:t> </a:t>
            </a:r>
            <a:r>
              <a:rPr lang="pl-PL" sz="2800" b="1" dirty="0">
                <a:solidFill>
                  <a:srgbClr val="C00000"/>
                </a:solidFill>
                <a:latin typeface="Arial Black" pitchFamily="34" charset="0"/>
              </a:rPr>
              <a:t>6</a:t>
            </a:r>
            <a:r>
              <a:rPr lang="pl-PL" sz="1600" b="1" dirty="0">
                <a:latin typeface="Arial Black" pitchFamily="34" charset="0"/>
              </a:rPr>
              <a:t> </a:t>
            </a:r>
            <a:r>
              <a:rPr lang="pl-PL" sz="1400" b="1" dirty="0">
                <a:latin typeface="Arial Black" pitchFamily="34" charset="0"/>
              </a:rPr>
              <a:t>MLN ZŁ</a:t>
            </a:r>
            <a:r>
              <a:rPr lang="pl-PL" sz="1400" dirty="0"/>
              <a:t> 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2843808" y="3614128"/>
            <a:ext cx="34563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 Black" pitchFamily="34" charset="0"/>
              </a:rPr>
              <a:t>OGÓŁEM:</a:t>
            </a:r>
          </a:p>
          <a:p>
            <a:pPr algn="ctr"/>
            <a:r>
              <a:rPr lang="pl-PL" sz="1400" dirty="0">
                <a:latin typeface="Arial Black" pitchFamily="34" charset="0"/>
              </a:rPr>
              <a:t>PRAWIE</a:t>
            </a:r>
            <a:r>
              <a:rPr lang="pl-PL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pl-PL" sz="4000" dirty="0">
                <a:solidFill>
                  <a:srgbClr val="C00000"/>
                </a:solidFill>
                <a:latin typeface="Arial Black" pitchFamily="34" charset="0"/>
              </a:rPr>
              <a:t>45</a:t>
            </a:r>
            <a:r>
              <a:rPr lang="pl-PL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pl-PL" sz="1400" dirty="0">
                <a:latin typeface="Arial Black" pitchFamily="34" charset="0"/>
              </a:rPr>
              <a:t>MLN ZŁ</a:t>
            </a:r>
          </a:p>
          <a:p>
            <a:pPr algn="ctr"/>
            <a:r>
              <a:rPr lang="pl-PL" sz="1400" dirty="0">
                <a:latin typeface="Arial Black" pitchFamily="34" charset="0"/>
              </a:rPr>
              <a:t>DOTACJI DLA GMINY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478"/>
            <a:ext cx="59133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825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1213049" y="68509"/>
            <a:ext cx="6984776" cy="36280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INWESTYCJE NA DROGACH GMINNYCH</a:t>
            </a: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58" y="195486"/>
            <a:ext cx="45993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971600" y="398349"/>
            <a:ext cx="763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MODERNIZACJA 2 DRÓG DOJAZDOWYCH DO GRUNTÓW ROLNYCH </a:t>
            </a:r>
            <a:br>
              <a:rPr lang="pl-PL" sz="1200" b="1" i="1" dirty="0">
                <a:latin typeface="Calibri" pitchFamily="34" charset="0"/>
                <a:cs typeface="Calibri" pitchFamily="34" charset="0"/>
              </a:rPr>
            </a:br>
            <a:r>
              <a:rPr lang="pl-PL" sz="12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1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Zadania dotowane ze środków Województwa Małopolskiego na wyłączenia gruntów produkcji</a:t>
            </a:r>
            <a:br>
              <a:rPr lang="pl-PL" sz="1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rolniczej w 2024 r.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74" y="4443958"/>
            <a:ext cx="2225473" cy="55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pole tekstowe 25"/>
          <p:cNvSpPr txBox="1"/>
          <p:nvPr/>
        </p:nvSpPr>
        <p:spPr>
          <a:xfrm>
            <a:off x="395536" y="113159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Modernizacja drogi nr 3452/1 w Ropie Pod Zagórzem</a:t>
            </a:r>
            <a:br>
              <a:rPr lang="pl-PL" sz="1200" b="1" dirty="0"/>
            </a:br>
            <a:r>
              <a:rPr lang="pl-PL" sz="1200" b="1" dirty="0"/>
              <a:t>o długości </a:t>
            </a:r>
            <a:r>
              <a:rPr lang="pl-PL" sz="1600" b="1" dirty="0"/>
              <a:t>345 </a:t>
            </a:r>
            <a:r>
              <a:rPr lang="pl-PL" sz="1200" b="1" dirty="0"/>
              <a:t>m</a:t>
            </a:r>
          </a:p>
        </p:txBody>
      </p:sp>
      <p:pic>
        <p:nvPicPr>
          <p:cNvPr id="3" name="Picture 2" descr="F:\2024\URZĄD GMINY\ROMAN GRUCA\droga_POD_ZAGORZEM_w_Ropie\Pod Zagórzem-m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635647"/>
            <a:ext cx="410445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F:\2024\URZĄD GMINY\ROMAN GRUCA\droga_POD_LYSCEM_w_Losiu\Pod Łyścem-m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587331"/>
            <a:ext cx="4156990" cy="277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pole tekstowe 26"/>
          <p:cNvSpPr txBox="1"/>
          <p:nvPr/>
        </p:nvSpPr>
        <p:spPr>
          <a:xfrm>
            <a:off x="4932040" y="1059582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Modernizacja drogi nr 752 Pod Łyścem w Łosiu</a:t>
            </a:r>
            <a:br>
              <a:rPr lang="pl-PL" sz="1200" b="1" dirty="0"/>
            </a:br>
            <a:r>
              <a:rPr lang="pl-PL" sz="1200" b="1" dirty="0"/>
              <a:t>o długości </a:t>
            </a:r>
            <a:r>
              <a:rPr lang="pl-PL" sz="1600" b="1" dirty="0"/>
              <a:t>255</a:t>
            </a:r>
            <a:r>
              <a:rPr lang="pl-PL" sz="1200" b="1" dirty="0"/>
              <a:t> m</a:t>
            </a:r>
          </a:p>
        </p:txBody>
      </p:sp>
      <p:sp>
        <p:nvSpPr>
          <p:cNvPr id="29" name="pole tekstowe 28"/>
          <p:cNvSpPr txBox="1"/>
          <p:nvPr/>
        </p:nvSpPr>
        <p:spPr>
          <a:xfrm>
            <a:off x="251520" y="4261038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Wartość zadania </a:t>
            </a:r>
            <a:r>
              <a:rPr lang="pl-PL" sz="1200" dirty="0"/>
              <a:t>- </a:t>
            </a:r>
            <a:r>
              <a:rPr lang="pl-PL" sz="1200" b="1" dirty="0">
                <a:solidFill>
                  <a:srgbClr val="C00000"/>
                </a:solidFill>
              </a:rPr>
              <a:t>ponad</a:t>
            </a:r>
            <a:r>
              <a:rPr lang="pl-PL" sz="1600" b="1" dirty="0">
                <a:solidFill>
                  <a:srgbClr val="C00000"/>
                </a:solidFill>
              </a:rPr>
              <a:t> 96 </a:t>
            </a:r>
            <a:r>
              <a:rPr lang="pl-PL" sz="1200" b="1" dirty="0">
                <a:solidFill>
                  <a:srgbClr val="C00000"/>
                </a:solidFill>
              </a:rPr>
              <a:t>tys. zł,  </a:t>
            </a:r>
            <a:r>
              <a:rPr lang="pl-PL" sz="1200" b="1" dirty="0"/>
              <a:t>w tym: </a:t>
            </a:r>
          </a:p>
          <a:p>
            <a:pPr algn="ctr">
              <a:buFont typeface="Wingdings" pitchFamily="2" charset="2"/>
              <a:buChar char="Ø"/>
            </a:pPr>
            <a:r>
              <a:rPr lang="pl-PL" sz="1200" dirty="0"/>
              <a:t> dotacja </a:t>
            </a:r>
            <a:r>
              <a:rPr lang="pl-PL" sz="1200" b="1" dirty="0"/>
              <a:t> </a:t>
            </a:r>
            <a:r>
              <a:rPr lang="pl-PL" sz="1200" dirty="0"/>
              <a:t>–</a:t>
            </a:r>
            <a:r>
              <a:rPr lang="pl-PL" sz="1200" b="1" dirty="0"/>
              <a:t>  </a:t>
            </a:r>
            <a:r>
              <a:rPr lang="pl-PL" sz="1200" b="1" dirty="0">
                <a:solidFill>
                  <a:srgbClr val="C00000"/>
                </a:solidFill>
              </a:rPr>
              <a:t>prawie</a:t>
            </a:r>
            <a:r>
              <a:rPr lang="pl-PL" sz="1200" dirty="0"/>
              <a:t> </a:t>
            </a:r>
            <a:r>
              <a:rPr lang="pl-PL" sz="1600" b="1" dirty="0">
                <a:solidFill>
                  <a:srgbClr val="C00000"/>
                </a:solidFill>
              </a:rPr>
              <a:t>44</a:t>
            </a:r>
            <a:r>
              <a:rPr lang="pl-PL" sz="1200" dirty="0"/>
              <a:t> </a:t>
            </a:r>
            <a:r>
              <a:rPr lang="pl-PL" sz="1200" b="1" dirty="0">
                <a:solidFill>
                  <a:srgbClr val="C00000"/>
                </a:solidFill>
              </a:rPr>
              <a:t>tys. zł</a:t>
            </a:r>
          </a:p>
          <a:p>
            <a:pPr algn="ctr">
              <a:buFont typeface="Wingdings" pitchFamily="2" charset="2"/>
              <a:buChar char="Ø"/>
            </a:pPr>
            <a:r>
              <a:rPr lang="pl-PL" sz="1200" b="1" dirty="0"/>
              <a:t> </a:t>
            </a:r>
            <a:r>
              <a:rPr lang="pl-PL" sz="1200" dirty="0"/>
              <a:t>środki własne gminy –</a:t>
            </a:r>
            <a:r>
              <a:rPr lang="pl-PL" sz="1200" b="1" dirty="0"/>
              <a:t> </a:t>
            </a:r>
            <a:r>
              <a:rPr lang="pl-PL" sz="1200" b="1" dirty="0">
                <a:solidFill>
                  <a:srgbClr val="C00000"/>
                </a:solidFill>
              </a:rPr>
              <a:t>ponad  </a:t>
            </a:r>
            <a:r>
              <a:rPr lang="pl-PL" sz="1600" b="1" dirty="0">
                <a:solidFill>
                  <a:srgbClr val="C00000"/>
                </a:solidFill>
              </a:rPr>
              <a:t>52</a:t>
            </a:r>
            <a:r>
              <a:rPr lang="pl-PL" sz="1200" b="1" dirty="0">
                <a:solidFill>
                  <a:srgbClr val="C00000"/>
                </a:solidFill>
              </a:rPr>
              <a:t> tys. zł</a:t>
            </a:r>
          </a:p>
        </p:txBody>
      </p:sp>
      <p:sp>
        <p:nvSpPr>
          <p:cNvPr id="30" name="pole tekstowe 29"/>
          <p:cNvSpPr txBox="1"/>
          <p:nvPr/>
        </p:nvSpPr>
        <p:spPr>
          <a:xfrm>
            <a:off x="5580112" y="4227939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Wartość zadania </a:t>
            </a:r>
            <a:r>
              <a:rPr lang="pl-PL" sz="1200" dirty="0"/>
              <a:t>- </a:t>
            </a:r>
            <a:r>
              <a:rPr lang="pl-PL" sz="1200" b="1" dirty="0">
                <a:solidFill>
                  <a:srgbClr val="C00000"/>
                </a:solidFill>
              </a:rPr>
              <a:t>prawie</a:t>
            </a:r>
            <a:r>
              <a:rPr lang="pl-PL" sz="1600" b="1" dirty="0">
                <a:solidFill>
                  <a:srgbClr val="C00000"/>
                </a:solidFill>
              </a:rPr>
              <a:t> 85 </a:t>
            </a:r>
            <a:r>
              <a:rPr lang="pl-PL" sz="1200" b="1" dirty="0">
                <a:solidFill>
                  <a:srgbClr val="C00000"/>
                </a:solidFill>
              </a:rPr>
              <a:t>tys. zł,  </a:t>
            </a:r>
            <a:r>
              <a:rPr lang="pl-PL" sz="1200" b="1" dirty="0"/>
              <a:t>w tym: </a:t>
            </a:r>
          </a:p>
          <a:p>
            <a:pPr algn="ctr">
              <a:buFont typeface="Wingdings" pitchFamily="2" charset="2"/>
              <a:buChar char="Ø"/>
            </a:pPr>
            <a:r>
              <a:rPr lang="pl-PL" sz="1200" b="1" dirty="0"/>
              <a:t> </a:t>
            </a:r>
            <a:r>
              <a:rPr lang="pl-PL" sz="1200" dirty="0"/>
              <a:t>dotacja  –  </a:t>
            </a:r>
            <a:r>
              <a:rPr lang="pl-PL" sz="1200" b="1" dirty="0">
                <a:solidFill>
                  <a:srgbClr val="C00000"/>
                </a:solidFill>
              </a:rPr>
              <a:t>ponad </a:t>
            </a:r>
            <a:r>
              <a:rPr lang="pl-PL" sz="1600" b="1" dirty="0">
                <a:solidFill>
                  <a:srgbClr val="C00000"/>
                </a:solidFill>
              </a:rPr>
              <a:t>38,5</a:t>
            </a:r>
            <a:r>
              <a:rPr lang="pl-PL" sz="1200" dirty="0"/>
              <a:t> </a:t>
            </a:r>
            <a:r>
              <a:rPr lang="pl-PL" sz="1200" b="1" dirty="0">
                <a:solidFill>
                  <a:srgbClr val="C00000"/>
                </a:solidFill>
              </a:rPr>
              <a:t>tys. zł</a:t>
            </a:r>
          </a:p>
          <a:p>
            <a:pPr algn="ctr">
              <a:buFont typeface="Wingdings" pitchFamily="2" charset="2"/>
              <a:buChar char="Ø"/>
            </a:pPr>
            <a:r>
              <a:rPr lang="pl-PL" sz="1200" b="1" dirty="0"/>
              <a:t> </a:t>
            </a:r>
            <a:r>
              <a:rPr lang="pl-PL" sz="1200" dirty="0"/>
              <a:t>środki własne gminy – </a:t>
            </a:r>
            <a:r>
              <a:rPr lang="pl-PL" sz="1200" b="1" dirty="0">
                <a:solidFill>
                  <a:srgbClr val="C00000"/>
                </a:solidFill>
              </a:rPr>
              <a:t>ponad</a:t>
            </a:r>
            <a:r>
              <a:rPr lang="pl-PL" sz="1600" b="1" dirty="0">
                <a:solidFill>
                  <a:srgbClr val="C00000"/>
                </a:solidFill>
              </a:rPr>
              <a:t> 46 </a:t>
            </a:r>
            <a:r>
              <a:rPr lang="pl-PL" sz="1200" b="1" dirty="0">
                <a:solidFill>
                  <a:srgbClr val="C00000"/>
                </a:solidFill>
              </a:rPr>
              <a:t>tys. zł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16" y="267498"/>
            <a:ext cx="52563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Obraz znaleziony dla: Logo Rządowy Fundusz Dróg. Rozmiar: 143 x 101. Źródło: www.augustowski.home.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2047" y="123478"/>
            <a:ext cx="1676736" cy="100811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Tytuł 1"/>
          <p:cNvSpPr txBox="1">
            <a:spLocks/>
          </p:cNvSpPr>
          <p:nvPr/>
        </p:nvSpPr>
        <p:spPr>
          <a:xfrm>
            <a:off x="1547664" y="195488"/>
            <a:ext cx="5256584" cy="36003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INWESTYCJE NA DROGACH GMINNYCH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683568" y="627534"/>
            <a:ext cx="64807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Calibri" pitchFamily="34" charset="0"/>
                <a:cs typeface="Calibri" pitchFamily="34" charset="0"/>
              </a:rPr>
              <a:t>PRZEBUDOWA SKRZYŻOWANIA DROGI GMINNEJ NR 271233K  Z DROGĄ POWIATOWĄ NR 1504K </a:t>
            </a:r>
            <a:br>
              <a:rPr lang="pl-PL" sz="1200" b="1" dirty="0">
                <a:latin typeface="Calibri" pitchFamily="34" charset="0"/>
                <a:cs typeface="Calibri" pitchFamily="34" charset="0"/>
              </a:rPr>
            </a:br>
            <a:r>
              <a:rPr lang="pl-PL" sz="1200" b="1" dirty="0">
                <a:latin typeface="Calibri" pitchFamily="34" charset="0"/>
                <a:cs typeface="Calibri" pitchFamily="34" charset="0"/>
              </a:rPr>
              <a:t>WRAZ Z BUDOWĄ ODCINKA DROGI GMINNEJ O DŁUGOŚCI PONAD 70 m</a:t>
            </a:r>
            <a:br>
              <a:rPr lang="pl-PL" sz="1200" b="1" dirty="0">
                <a:latin typeface="Calibri" pitchFamily="34" charset="0"/>
                <a:cs typeface="Calibri" pitchFamily="34" charset="0"/>
              </a:rPr>
            </a:br>
            <a:endParaRPr lang="pl-PL" sz="1200" b="1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pl-PL" sz="1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Zadanie zrealizowane z udziałem środków Rządowego Funduszu Rozwoju Dróg</a:t>
            </a:r>
          </a:p>
        </p:txBody>
      </p:sp>
      <p:pic>
        <p:nvPicPr>
          <p:cNvPr id="2050" name="Picture 2" descr="F:\2024\URZĄD GMINY\ROMAN GRUCA\przebudowa_skrzyzowania_-_Ropa\Skrzyżowanie 2 - m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2067699"/>
            <a:ext cx="4505700" cy="3003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F:\2024\URZĄD GMINY\ROMAN GRUCA\przebudowa_skrzyzowania_-_Ropa\Skrzyżowanie 1-m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0803" y="2067699"/>
            <a:ext cx="4505699" cy="3003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pole tekstowe 17"/>
          <p:cNvSpPr txBox="1"/>
          <p:nvPr/>
        </p:nvSpPr>
        <p:spPr>
          <a:xfrm>
            <a:off x="827584" y="1419622"/>
            <a:ext cx="712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                                                            Wartość zadania : </a:t>
            </a:r>
            <a:r>
              <a:rPr lang="pl-PL" sz="1200" dirty="0"/>
              <a:t>ponad </a:t>
            </a:r>
            <a:r>
              <a:rPr lang="pl-PL" sz="1600" b="1" dirty="0">
                <a:solidFill>
                  <a:srgbClr val="C00000"/>
                </a:solidFill>
              </a:rPr>
              <a:t>207 </a:t>
            </a:r>
            <a:r>
              <a:rPr lang="pl-PL" sz="1200" b="1" dirty="0">
                <a:solidFill>
                  <a:srgbClr val="C00000"/>
                </a:solidFill>
              </a:rPr>
              <a:t>tys. zł, </a:t>
            </a:r>
            <a:r>
              <a:rPr lang="pl-PL" sz="1200" dirty="0"/>
              <a:t>w tym: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4499992" y="1707654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l-PL" sz="1200" dirty="0"/>
              <a:t> udział gminy – ponad </a:t>
            </a:r>
            <a:r>
              <a:rPr lang="pl-PL" sz="1600" b="1" dirty="0">
                <a:solidFill>
                  <a:srgbClr val="C00000"/>
                </a:solidFill>
              </a:rPr>
              <a:t>83,5</a:t>
            </a:r>
            <a:r>
              <a:rPr lang="pl-PL" sz="1200" b="1" dirty="0">
                <a:solidFill>
                  <a:srgbClr val="C00000"/>
                </a:solidFill>
              </a:rPr>
              <a:t> tys. zł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2195736" y="1707654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l-PL" sz="1200" dirty="0"/>
              <a:t> dotacja – prawie </a:t>
            </a:r>
            <a:r>
              <a:rPr lang="pl-PL" sz="1600" b="1" dirty="0">
                <a:solidFill>
                  <a:srgbClr val="C00000"/>
                </a:solidFill>
              </a:rPr>
              <a:t>124</a:t>
            </a:r>
            <a:r>
              <a:rPr lang="pl-PL" sz="1200" b="1" dirty="0">
                <a:solidFill>
                  <a:srgbClr val="C00000"/>
                </a:solidFill>
              </a:rPr>
              <a:t> tys. zł        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zaokrąglony 12"/>
          <p:cNvSpPr/>
          <p:nvPr/>
        </p:nvSpPr>
        <p:spPr>
          <a:xfrm>
            <a:off x="971600" y="123481"/>
            <a:ext cx="6408712" cy="720080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611560" y="123478"/>
            <a:ext cx="7200800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latin typeface="Calibri" pitchFamily="34" charset="0"/>
                <a:cs typeface="Calibri" pitchFamily="34" charset="0"/>
              </a:rPr>
              <a:t> „BUDOWA SIECI KANALIZACYJNEJ I WODOCIĄGOWEJ </a:t>
            </a:r>
            <a:br>
              <a:rPr lang="pl-PL" sz="1400" b="1" dirty="0">
                <a:latin typeface="Calibri" pitchFamily="34" charset="0"/>
                <a:cs typeface="Calibri" pitchFamily="34" charset="0"/>
              </a:rPr>
            </a:br>
            <a:r>
              <a:rPr lang="pl-PL" sz="1400" b="1" dirty="0">
                <a:latin typeface="Calibri" pitchFamily="34" charset="0"/>
                <a:cs typeface="Calibri" pitchFamily="34" charset="0"/>
              </a:rPr>
              <a:t>WRAZ ZE STACJĄ UZDATNIANIA WODY W OTOCZENIU ZALEWU KLIMKÓWKA”</a:t>
            </a:r>
            <a:br>
              <a:rPr lang="pl-PL" sz="1400" b="1" dirty="0">
                <a:latin typeface="Calibri" pitchFamily="34" charset="0"/>
                <a:cs typeface="Calibri" pitchFamily="34" charset="0"/>
              </a:rPr>
            </a:br>
            <a:r>
              <a:rPr lang="pl-PL" sz="1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Zadanie dofinansowane z  Rządowego Funduszu Polski Ład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46" y="195486"/>
            <a:ext cx="59133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179512" y="1040997"/>
            <a:ext cx="46805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 ramach zadania powstaje: ujęcie wody wraz ze stacją  uzdatniania oraz ok. 6 km sieci kanalizacyjnej i ok. 6 km sieci wodociągowej w kierunku miejscowości Klimkówka</a:t>
            </a:r>
            <a:endParaRPr lang="pl-PL" sz="13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2" descr="C:\Users\PC\Desktop\LOGO POLSKI ŁA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38" y="117372"/>
            <a:ext cx="1338761" cy="726191"/>
          </a:xfrm>
          <a:prstGeom prst="rect">
            <a:avLst/>
          </a:prstGeom>
          <a:noFill/>
        </p:spPr>
      </p:pic>
      <p:sp>
        <p:nvSpPr>
          <p:cNvPr id="17" name="Prostokąt 16"/>
          <p:cNvSpPr/>
          <p:nvPr/>
        </p:nvSpPr>
        <p:spPr>
          <a:xfrm>
            <a:off x="4932040" y="1031706"/>
            <a:ext cx="3888432" cy="1107996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11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Wartość inwestycji - ponad </a:t>
            </a:r>
            <a:r>
              <a:rPr lang="pl-PL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17</a:t>
            </a:r>
            <a:r>
              <a:rPr lang="pl-PL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mln zł, w tym:</a:t>
            </a:r>
            <a:endParaRPr lang="pl-PL" sz="11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pl-PL" sz="1200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 Rządowego Funduszu POLSKI ŁAD </a:t>
            </a:r>
            <a:r>
              <a:rPr lang="pl-PL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ponad</a:t>
            </a:r>
            <a:r>
              <a:rPr lang="pl-PL" sz="1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8,8 </a:t>
            </a:r>
            <a:r>
              <a:rPr lang="pl-PL" sz="1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mln zł</a:t>
            </a:r>
            <a:endParaRPr lang="pl-PL" sz="1200" b="1" dirty="0">
              <a:latin typeface="Calibri" pitchFamily="34" charset="0"/>
              <a:cs typeface="Calibri" pitchFamily="34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pl-PL" sz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ze środków własnych gminy </a:t>
            </a:r>
            <a:r>
              <a:rPr lang="pl-PL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ponad </a:t>
            </a:r>
            <a:r>
              <a:rPr lang="pl-PL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8,1</a:t>
            </a:r>
            <a:r>
              <a:rPr lang="pl-PL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mln zł </a:t>
            </a:r>
          </a:p>
          <a:p>
            <a:pPr algn="ctr"/>
            <a:r>
              <a:rPr lang="pl-PL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Realizacja zadania w latach 2022 - 2024 </a:t>
            </a:r>
            <a:endParaRPr lang="pl-PL" sz="1600" b="1" dirty="0">
              <a:solidFill>
                <a:srgbClr val="002060"/>
              </a:solidFill>
            </a:endParaRPr>
          </a:p>
        </p:txBody>
      </p:sp>
      <p:pic>
        <p:nvPicPr>
          <p:cNvPr id="28673" name="Picture 1" descr="D:\Moje obrazy\2025\Prezentacja\Do prezentacji\Stacja uzdatniania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169030"/>
            <a:ext cx="4464496" cy="2974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4" name="Picture 2" descr="D:\Moje obrazy\2025\Prezentacja\Do prezentacji\Stacja uzdatniania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59" y="1923678"/>
            <a:ext cx="4539341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zaokrąglony 10"/>
          <p:cNvSpPr/>
          <p:nvPr/>
        </p:nvSpPr>
        <p:spPr>
          <a:xfrm>
            <a:off x="1187624" y="195488"/>
            <a:ext cx="6192688" cy="432048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1131606" y="267501"/>
            <a:ext cx="63738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400" b="1" dirty="0">
                <a:latin typeface="Calibri" pitchFamily="34" charset="0"/>
                <a:cs typeface="Calibri" pitchFamily="34" charset="0"/>
              </a:rPr>
              <a:t>NOWA HALA SPORTOWA PRZY ZESPOLE SZKOLNO-PRZEDSZKOLNYM NR 2 W ROPIE </a:t>
            </a:r>
            <a:endParaRPr lang="pl-PL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2" y="195490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PC\Desktop\LOGO POLSKI ŁA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9" y="150320"/>
            <a:ext cx="1410769" cy="765251"/>
          </a:xfrm>
          <a:prstGeom prst="rect">
            <a:avLst/>
          </a:prstGeom>
          <a:noFill/>
        </p:spPr>
      </p:pic>
      <p:sp>
        <p:nvSpPr>
          <p:cNvPr id="21" name="pole tekstowe 20"/>
          <p:cNvSpPr txBox="1"/>
          <p:nvPr/>
        </p:nvSpPr>
        <p:spPr>
          <a:xfrm>
            <a:off x="3253216" y="1344753"/>
            <a:ext cx="3456384" cy="1077218"/>
          </a:xfrm>
          <a:prstGeom prst="rect">
            <a:avLst/>
          </a:prstGeom>
          <a:ln>
            <a:solidFill>
              <a:srgbClr val="E4ED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Calibri" pitchFamily="34" charset="0"/>
                <a:cs typeface="Calibri" pitchFamily="34" charset="0"/>
              </a:rPr>
              <a:t>Koszt budowy hali </a:t>
            </a:r>
          </a:p>
          <a:p>
            <a:pPr algn="ctr"/>
            <a:r>
              <a:rPr lang="pl-PL" sz="1200" b="1" dirty="0">
                <a:latin typeface="Calibri" pitchFamily="34" charset="0"/>
                <a:cs typeface="Calibri" pitchFamily="34" charset="0"/>
              </a:rPr>
              <a:t>ponad </a:t>
            </a:r>
            <a:r>
              <a:rPr lang="pl-PL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pl-PL" sz="1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mln </a:t>
            </a:r>
            <a:r>
              <a:rPr lang="pl-PL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900 </a:t>
            </a:r>
            <a:r>
              <a:rPr lang="pl-PL" sz="1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tys. zł, </a:t>
            </a:r>
            <a:r>
              <a:rPr lang="pl-PL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 tym: </a:t>
            </a:r>
          </a:p>
          <a:p>
            <a:pPr algn="ctr">
              <a:buFont typeface="Wingdings" pitchFamily="2" charset="2"/>
              <a:buChar char="Ø"/>
            </a:pPr>
            <a:r>
              <a:rPr lang="pl-PL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dofinansowanie z PŁ – ponad </a:t>
            </a:r>
            <a:r>
              <a:rPr lang="pl-PL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 </a:t>
            </a:r>
            <a:r>
              <a:rPr lang="pl-PL" sz="1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mln </a:t>
            </a:r>
            <a:r>
              <a:rPr lang="pl-PL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500</a:t>
            </a:r>
            <a:r>
              <a:rPr lang="pl-PL" sz="1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tys. zł</a:t>
            </a:r>
          </a:p>
          <a:p>
            <a:pPr algn="ctr">
              <a:buFont typeface="Wingdings" pitchFamily="2" charset="2"/>
              <a:buChar char="Ø"/>
            </a:pPr>
            <a:r>
              <a:rPr lang="pl-PL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środki własne gminy – prawie </a:t>
            </a:r>
            <a:r>
              <a:rPr lang="pl-PL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400</a:t>
            </a:r>
            <a:r>
              <a:rPr lang="pl-PL" sz="1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tys. zł  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1202908" y="699547"/>
            <a:ext cx="6393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Hala  wybudowana została przy wsparciu finansowym z Rządowego Programu „POLSKI ŁAD”</a:t>
            </a:r>
            <a:endParaRPr lang="pl-PL" sz="1400" i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D:\Moje obrazy\2025\Prezentacja\Hala SP2 zew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2310" y="2347100"/>
            <a:ext cx="4119970" cy="2744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D:\Moje obrazy\2025\Prezentacja\Hala SP 2 pryszn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419623"/>
            <a:ext cx="2051720" cy="3077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D:\Moje obrazy\2025\Prezentacja\SP2 szatni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3080562"/>
            <a:ext cx="2952328" cy="196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D:\Moje obrazy\2025\Prezentacja\Hala SP 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08" y="988048"/>
            <a:ext cx="2987824" cy="1990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8" y="267499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pole tekstowe 16"/>
          <p:cNvSpPr txBox="1"/>
          <p:nvPr/>
        </p:nvSpPr>
        <p:spPr>
          <a:xfrm>
            <a:off x="467544" y="968990"/>
            <a:ext cx="8424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Realizacja zadań odbywa się w procedurze „zaprojektuj i wybuduj” </a:t>
            </a:r>
            <a:br>
              <a:rPr lang="pl-PL" sz="1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przy wsparciu finansowym rządowego programu „POLSKI ŁAD”</a:t>
            </a:r>
            <a:br>
              <a:rPr lang="pl-PL" sz="1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l-PL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l-PL" sz="1400" b="1" i="1" dirty="0">
                <a:latin typeface="Calibri" pitchFamily="34" charset="0"/>
                <a:cs typeface="Calibri" pitchFamily="34" charset="0"/>
              </a:rPr>
              <a:t>Inwestycja rozpoczęta w bieżącym roku, planowany termin zakończenia - do końca 2026 r.</a:t>
            </a:r>
          </a:p>
        </p:txBody>
      </p:sp>
      <p:sp>
        <p:nvSpPr>
          <p:cNvPr id="13" name="Prostokąt zaokrąglony 12"/>
          <p:cNvSpPr/>
          <p:nvPr/>
        </p:nvSpPr>
        <p:spPr>
          <a:xfrm>
            <a:off x="1043608" y="267494"/>
            <a:ext cx="6408712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Picture 2" descr="C:\Users\PC\Desktop\LOGO POLSKI ŁA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54" y="78312"/>
            <a:ext cx="1410769" cy="765251"/>
          </a:xfrm>
          <a:prstGeom prst="rect">
            <a:avLst/>
          </a:prstGeom>
          <a:noFill/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533422"/>
            <a:ext cx="435248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pole tekstowe 19"/>
          <p:cNvSpPr txBox="1"/>
          <p:nvPr/>
        </p:nvSpPr>
        <p:spPr>
          <a:xfrm>
            <a:off x="664074" y="1830995"/>
            <a:ext cx="3024336" cy="615553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1400" b="1" dirty="0">
                <a:latin typeface="Calibri" pitchFamily="34" charset="0"/>
                <a:cs typeface="Calibri" pitchFamily="34" charset="0"/>
              </a:rPr>
              <a:t>Koszt zaprojektowania i budowy hali </a:t>
            </a:r>
            <a:br>
              <a:rPr lang="pl-PL" sz="1200" b="1" dirty="0">
                <a:latin typeface="Calibri" pitchFamily="34" charset="0"/>
                <a:cs typeface="Calibri" pitchFamily="34" charset="0"/>
              </a:rPr>
            </a:br>
            <a:r>
              <a:rPr lang="pl-PL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 </a:t>
            </a:r>
            <a:r>
              <a:rPr lang="pl-PL" sz="1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mln</a:t>
            </a:r>
            <a:r>
              <a:rPr lang="pl-PL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950 </a:t>
            </a:r>
            <a:r>
              <a:rPr lang="pl-PL" sz="1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tys. zł</a:t>
            </a:r>
            <a:endParaRPr lang="pl-PL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827584" y="267494"/>
            <a:ext cx="6768752" cy="646331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b="1" dirty="0"/>
              <a:t>ROZPOCZĘCIE BUDOWY HALI SPORTOWEJ </a:t>
            </a:r>
            <a:br>
              <a:rPr lang="pl-PL" b="1" dirty="0"/>
            </a:br>
            <a:r>
              <a:rPr lang="pl-PL" b="1" dirty="0"/>
              <a:t>PRZY ZESPOLE SZKOLNO-PRZEDSZKOLNYM W ŁOSIU</a:t>
            </a:r>
          </a:p>
        </p:txBody>
      </p:sp>
      <p:pic>
        <p:nvPicPr>
          <p:cNvPr id="26625" name="Picture 1" descr="D:\Moje obrazy\2025\Prezentacja\Do prezentacji\Budowa Haliu w Łosi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6239" y="1703877"/>
            <a:ext cx="497166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2" y="339506"/>
            <a:ext cx="591339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PC\Desktop\LOGO POLSKI ŁA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30" y="234551"/>
            <a:ext cx="1338761" cy="726191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1202899" y="463779"/>
            <a:ext cx="6120680" cy="40011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b="1" dirty="0">
                <a:latin typeface="Calibri" pitchFamily="34" charset="0"/>
                <a:cs typeface="Calibri" pitchFamily="34" charset="0"/>
              </a:rPr>
              <a:t>MODERNIZACJA OŚWIETLENIA ULICZNEGO</a:t>
            </a:r>
            <a:endParaRPr lang="pl-PL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5496" y="1919035"/>
            <a:ext cx="43924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i="1" dirty="0">
                <a:solidFill>
                  <a:srgbClr val="002060"/>
                </a:solidFill>
              </a:rPr>
              <a:t>Środki finansowe na realizację zadania pozyskane </a:t>
            </a:r>
            <a:br>
              <a:rPr lang="pl-PL" sz="1400" b="1" i="1" dirty="0">
                <a:solidFill>
                  <a:srgbClr val="002060"/>
                </a:solidFill>
              </a:rPr>
            </a:br>
            <a:r>
              <a:rPr lang="pl-PL" sz="1400" b="1" i="1" dirty="0">
                <a:solidFill>
                  <a:srgbClr val="002060"/>
                </a:solidFill>
              </a:rPr>
              <a:t>w ramach Rządowego Funduszu POLSKI ŁAD:</a:t>
            </a:r>
            <a:br>
              <a:rPr lang="pl-PL" sz="1400" b="1" i="1" dirty="0">
                <a:solidFill>
                  <a:srgbClr val="002060"/>
                </a:solidFill>
              </a:rPr>
            </a:br>
            <a:r>
              <a:rPr lang="pl-PL" sz="1400" b="1" i="1" dirty="0">
                <a:solidFill>
                  <a:srgbClr val="002060"/>
                </a:solidFill>
              </a:rPr>
              <a:t>Program Inwestycji Strategicznych</a:t>
            </a:r>
            <a:br>
              <a:rPr lang="pl-PL" sz="1400" b="1" i="1" dirty="0">
                <a:solidFill>
                  <a:srgbClr val="002060"/>
                </a:solidFill>
              </a:rPr>
            </a:br>
            <a:r>
              <a:rPr lang="pl-PL" sz="1400" b="1" i="1" dirty="0">
                <a:solidFill>
                  <a:srgbClr val="002060"/>
                </a:solidFill>
              </a:rPr>
              <a:t> „Rozświetlamy Polskę” </a:t>
            </a:r>
            <a:br>
              <a:rPr lang="pl-PL" sz="1400" b="1" i="1" dirty="0">
                <a:solidFill>
                  <a:srgbClr val="002060"/>
                </a:solidFill>
              </a:rPr>
            </a:br>
            <a:r>
              <a:rPr lang="pl-PL" sz="1400" b="1" i="1" dirty="0">
                <a:solidFill>
                  <a:srgbClr val="002060"/>
                </a:solidFill>
              </a:rPr>
              <a:t>w kwocie </a:t>
            </a:r>
            <a:r>
              <a:rPr lang="pl-PL" sz="1400" b="1" i="1" dirty="0">
                <a:solidFill>
                  <a:srgbClr val="C00000"/>
                </a:solidFill>
              </a:rPr>
              <a:t>ponad </a:t>
            </a:r>
            <a:r>
              <a:rPr lang="pl-PL" b="1" i="1" dirty="0">
                <a:solidFill>
                  <a:srgbClr val="C00000"/>
                </a:solidFill>
              </a:rPr>
              <a:t>360</a:t>
            </a:r>
            <a:r>
              <a:rPr lang="pl-PL" sz="1400" b="1" i="1" dirty="0">
                <a:solidFill>
                  <a:srgbClr val="C00000"/>
                </a:solidFill>
              </a:rPr>
              <a:t> tys. zł</a:t>
            </a:r>
          </a:p>
          <a:p>
            <a:pPr algn="ctr"/>
            <a:br>
              <a:rPr lang="pl-PL" sz="1400" b="1" i="1" dirty="0">
                <a:solidFill>
                  <a:srgbClr val="C00000"/>
                </a:solidFill>
              </a:rPr>
            </a:br>
            <a:r>
              <a:rPr lang="pl-PL" sz="1400" b="1" i="1" dirty="0"/>
              <a:t>Szacowany całkowity koszt zadania </a:t>
            </a:r>
            <a:r>
              <a:rPr lang="pl-PL" sz="1400" b="1" i="1" dirty="0">
                <a:solidFill>
                  <a:srgbClr val="002060"/>
                </a:solidFill>
              </a:rPr>
              <a:t>– </a:t>
            </a:r>
            <a:r>
              <a:rPr lang="pl-PL" sz="1400" b="1" i="1" dirty="0">
                <a:solidFill>
                  <a:srgbClr val="C00000"/>
                </a:solidFill>
              </a:rPr>
              <a:t>ponad </a:t>
            </a:r>
            <a:r>
              <a:rPr lang="pl-PL" b="1" i="1" dirty="0">
                <a:solidFill>
                  <a:srgbClr val="C00000"/>
                </a:solidFill>
              </a:rPr>
              <a:t>450</a:t>
            </a:r>
            <a:r>
              <a:rPr lang="pl-PL" sz="1400" b="1" i="1" dirty="0">
                <a:solidFill>
                  <a:srgbClr val="C00000"/>
                </a:solidFill>
              </a:rPr>
              <a:t> tys. zł</a:t>
            </a:r>
          </a:p>
          <a:p>
            <a:pPr algn="ctr"/>
            <a:endParaRPr lang="pl-PL" sz="1400" b="1" i="1" dirty="0"/>
          </a:p>
          <a:p>
            <a:pPr algn="ctr"/>
            <a:r>
              <a:rPr lang="pl-PL" sz="1400" b="1" i="1" dirty="0"/>
              <a:t>Planowany termin zakończenia zadania: </a:t>
            </a:r>
          </a:p>
          <a:p>
            <a:pPr algn="ctr"/>
            <a:r>
              <a:rPr lang="pl-PL" sz="1600" b="1" i="1" dirty="0">
                <a:solidFill>
                  <a:srgbClr val="C00000"/>
                </a:solidFill>
              </a:rPr>
              <a:t>do końca 2026 roku</a:t>
            </a:r>
          </a:p>
        </p:txBody>
      </p:sp>
      <p:pic>
        <p:nvPicPr>
          <p:cNvPr id="2050" name="Picture 2" descr="F:\2024\URZĄD GMINY\ANDRZEJ KUSIAK\Teksty do biuletynu\lampa uliczn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78" y="1275606"/>
            <a:ext cx="4714963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20413</TotalTime>
  <Words>1873</Words>
  <Application>Microsoft Office PowerPoint</Application>
  <PresentationFormat>Pokaz na ekranie (16:9)</PresentationFormat>
  <Paragraphs>182</Paragraphs>
  <Slides>29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Bodoni MT Black</vt:lpstr>
      <vt:lpstr>Calibri</vt:lpstr>
      <vt:lpstr>Cambria</vt:lpstr>
      <vt:lpstr>Wingdings</vt:lpstr>
      <vt:lpstr>Motyw pakietu Office</vt:lpstr>
      <vt:lpstr>Prezentacja programu PowerPoint</vt:lpstr>
      <vt:lpstr>DOTACJE I ŚRODKI DLA GMINY NA ZADANIA INWESTYCYJNE  W 2024 ROKU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PC</dc:creator>
  <cp:lastModifiedBy>Bartłomiej Wójcik</cp:lastModifiedBy>
  <cp:revision>108</cp:revision>
  <dcterms:created xsi:type="dcterms:W3CDTF">2024-12-31T12:47:51Z</dcterms:created>
  <dcterms:modified xsi:type="dcterms:W3CDTF">2025-06-17T12:17:08Z</dcterms:modified>
</cp:coreProperties>
</file>