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16"/>
  </p:notesMasterIdLst>
  <p:sldIdLst>
    <p:sldId id="260" r:id="rId2"/>
    <p:sldId id="274" r:id="rId3"/>
    <p:sldId id="271" r:id="rId4"/>
    <p:sldId id="259" r:id="rId5"/>
    <p:sldId id="262" r:id="rId6"/>
    <p:sldId id="27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70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33" autoAdjust="0"/>
  </p:normalViewPr>
  <p:slideViewPr>
    <p:cSldViewPr>
      <p:cViewPr>
        <p:scale>
          <a:sx n="75" d="100"/>
          <a:sy n="75" d="100"/>
        </p:scale>
        <p:origin x="123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Excel1.xlsx"/><Relationship Id="rId1" Type="http://schemas.openxmlformats.org/officeDocument/2006/relationships/image" Target="../media/image3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r>
              <a:rPr lang="pl-PL" b="1" dirty="0">
                <a:latin typeface="Arial Black" panose="020B0A04020102020204" pitchFamily="34" charset="0"/>
              </a:rPr>
              <a:t>STRUKTURA</a:t>
            </a:r>
            <a:r>
              <a:rPr lang="pl-PL" b="1" baseline="0" dirty="0">
                <a:latin typeface="Arial Black" panose="020B0A04020102020204" pitchFamily="34" charset="0"/>
              </a:rPr>
              <a:t> DOCHODÓW GMINY ROPA W         </a:t>
            </a:r>
          </a:p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r>
              <a:rPr lang="pl-PL" b="1" baseline="0" dirty="0">
                <a:latin typeface="Arial Black" panose="020B0A04020102020204" pitchFamily="34" charset="0"/>
              </a:rPr>
              <a:t>2025 ROKU</a:t>
            </a:r>
            <a:endParaRPr lang="en-US" b="1" dirty="0">
              <a:latin typeface="Arial Black" panose="020B0A04020102020204" pitchFamily="34" charset="0"/>
            </a:endParaRPr>
          </a:p>
        </c:rich>
      </c:tx>
      <c:layout>
        <c:manualLayout>
          <c:xMode val="edge"/>
          <c:yMode val="edge"/>
          <c:x val="0.35356747800968974"/>
          <c:y val="1.511736791150189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371808718777719"/>
          <c:y val="0.16908041963591347"/>
          <c:w val="0.87014734472299893"/>
          <c:h val="0.688092559858589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Arkusz2!$A$2</c:f>
              <c:strCache>
                <c:ptCount val="1"/>
                <c:pt idx="0">
                  <c:v>Plan na 30.09.2024 r.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5.8647284474056129E-2"/>
                  <c:y val="-4.922527541200207E-2"/>
                </c:manualLayout>
              </c:layout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3C7-417B-9E3C-A0C1B3CC3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765669597422771E-2"/>
                  <c:y val="-4.2328042328042437E-2"/>
                </c:manualLayout>
              </c:layout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3C7-417B-9E3C-A0C1B3CC3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gradFill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Arkusz2!$B$1:$E$1</c:f>
              <c:strCache>
                <c:ptCount val="4"/>
                <c:pt idx="0">
                  <c:v>DOCHODY BIEŻĄCE</c:v>
                </c:pt>
                <c:pt idx="3">
                  <c:v>DOCHODY MAJĄTKOWE</c:v>
                </c:pt>
              </c:strCache>
            </c:strRef>
          </c:cat>
          <c:val>
            <c:numRef>
              <c:f>Arkusz2!$B$2:$E$2</c:f>
              <c:numCache>
                <c:formatCode>General</c:formatCode>
                <c:ptCount val="4"/>
                <c:pt idx="0" formatCode="_-* #\ ##0.00\ _z_ł_-;\-* #\ ##0.00\ _z_ł_-;_-* &quot;-&quot;??\ _z_ł_-;_-@_-">
                  <c:v>33449870.719999999</c:v>
                </c:pt>
                <c:pt idx="2">
                  <c:v>0</c:v>
                </c:pt>
                <c:pt idx="3" formatCode="_-* #\ ##0.00\ _z_ł_-;\-* #\ ##0.00\ _z_ł_-;_-* &quot;-&quot;??\ _z_ł_-;_-@_-">
                  <c:v>11826896.460000001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3C7-417B-9E3C-A0C1B3CC3FC0}"/>
            </c:ext>
          </c:extLst>
        </c:ser>
        <c:ser>
          <c:idx val="1"/>
          <c:order val="1"/>
          <c:tx>
            <c:strRef>
              <c:f>Arkusz2!$A$3</c:f>
              <c:strCache>
                <c:ptCount val="1"/>
                <c:pt idx="0">
                  <c:v>Plan na 2025 rok 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0.1384913379379783"/>
                  <c:y val="9.8735414482104725E-2"/>
                </c:manualLayout>
              </c:layout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3C7-417B-9E3C-A0C1B3CC3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34892832273517E-2"/>
                  <c:y val="-4.2328042328042326E-2"/>
                </c:manualLayout>
              </c:layout>
              <c:spPr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3C7-417B-9E3C-A0C1B3CC3FC0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Arkusz2!$B$1:$E$1</c:f>
              <c:strCache>
                <c:ptCount val="4"/>
                <c:pt idx="0">
                  <c:v>DOCHODY BIEŻĄCE</c:v>
                </c:pt>
                <c:pt idx="3">
                  <c:v>DOCHODY MAJĄTKOWE</c:v>
                </c:pt>
              </c:strCache>
            </c:strRef>
          </c:cat>
          <c:val>
            <c:numRef>
              <c:f>Arkusz2!$B$3:$E$3</c:f>
              <c:numCache>
                <c:formatCode>General</c:formatCode>
                <c:ptCount val="4"/>
                <c:pt idx="0" formatCode="_-* #\ ##0.00\ _z_ł_-;\-* #\ ##0.00\ _z_ł_-;_-* &quot;-&quot;??\ _z_ł_-;_-@_-">
                  <c:v>39042921.649999999</c:v>
                </c:pt>
                <c:pt idx="2">
                  <c:v>0</c:v>
                </c:pt>
                <c:pt idx="3" formatCode="_-* #\ ##0.00\ _z_ł_-;\-* #\ ##0.00\ _z_ł_-;_-* &quot;-&quot;??\ _z_ł_-;_-@_-">
                  <c:v>20766990.239999998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3C7-417B-9E3C-A0C1B3CC3FC0}"/>
            </c:ext>
          </c:extLst>
        </c:ser>
        <c:ser>
          <c:idx val="2"/>
          <c:order val="2"/>
          <c:tx>
            <c:strRef>
              <c:f>Arkusz2!$A$4</c:f>
              <c:strCache>
                <c:ptCount val="1"/>
              </c:strCache>
            </c:strRef>
          </c:tx>
          <c:spPr>
            <a:solidFill>
              <a:srgbClr val="00B0F0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0.12334276896706593"/>
                  <c:y val="5.6298200820135577E-2"/>
                </c:manualLayout>
              </c:layout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3C7-417B-9E3C-A0C1B3CC3FC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3725798011512302E-3"/>
                  <c:y val="-0.16024187452758881"/>
                </c:manualLayout>
              </c:layout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3C7-417B-9E3C-A0C1B3CC3FC0}"/>
                </c:ext>
                <c:ext xmlns:c15="http://schemas.microsoft.com/office/drawing/2012/chart" uri="{CE6537A1-D6FC-4f65-9D91-7224C49458BB}"/>
              </c:extLst>
            </c:dLbl>
            <c:spPr>
              <a:blipFill dpi="0" rotWithShape="0">
                <a:blip xmlns:r="http://schemas.openxmlformats.org/officeDocument/2006/relationships" r:embed="rId1"/>
                <a:srcRect/>
                <a:tile tx="0" ty="0" sx="100000" sy="100000" flip="none" algn="tl"/>
              </a:blipFill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Arkusz2!$B$1:$E$1</c:f>
              <c:strCache>
                <c:ptCount val="4"/>
                <c:pt idx="0">
                  <c:v>DOCHODY BIEŻĄCE</c:v>
                </c:pt>
                <c:pt idx="3">
                  <c:v>DOCHODY MAJĄTKOWE</c:v>
                </c:pt>
              </c:strCache>
            </c:strRef>
          </c:cat>
          <c:val>
            <c:numRef>
              <c:f>Arkusz2!$B$4:$E$4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3C7-417B-9E3C-A0C1B3CC3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0792832"/>
        <c:axId val="340794008"/>
      </c:barChart>
      <c:catAx>
        <c:axId val="3407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40794008"/>
        <c:crosses val="autoZero"/>
        <c:auto val="1"/>
        <c:lblAlgn val="ctr"/>
        <c:lblOffset val="100"/>
        <c:noMultiLvlLbl val="0"/>
      </c:catAx>
      <c:valAx>
        <c:axId val="34079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.00\ _z_ł_-;\-* #\ ##0.00\ _z_ł_-;_-* &quot;-&quot;??\ _z_ł_-;_-@_-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40792832"/>
        <c:crosses val="autoZero"/>
        <c:crossBetween val="between"/>
      </c:valAx>
      <c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28632344033918838"/>
          <c:y val="0.93083864516935388"/>
          <c:w val="0.51526520723371116"/>
          <c:h val="5.1020765261485169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591194416158666E-2"/>
          <c:y val="0.3451944666966828"/>
          <c:w val="0.8833333333333333"/>
          <c:h val="0.47353783902012242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</c:strCache>
            </c:strRef>
          </c:tx>
          <c:explosion val="15"/>
          <c:dPt>
            <c:idx val="0"/>
            <c:bubble3D val="0"/>
            <c:explosion val="18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EA-4CEE-9476-44BC44C9DC09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EA-4CEE-9476-44BC44C9DC0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0EA-4CEE-9476-44BC44C9DC09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0EA-4CEE-9476-44BC44C9DC09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0EA-4CEE-9476-44BC44C9DC0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0EA-4CEE-9476-44BC44C9DC0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0EA-4CEE-9476-44BC44C9DC09}"/>
              </c:ext>
            </c:extLst>
          </c:dPt>
          <c:dLbls>
            <c:dLbl>
              <c:idx val="0"/>
              <c:layout>
                <c:manualLayout>
                  <c:x val="0.10937715362395344"/>
                  <c:y val="9.7694823124228031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0EA-4CEE-9476-44BC44C9DC09}"/>
                </c:ext>
                <c:ext xmlns:c15="http://schemas.microsoft.com/office/drawing/2012/chart" uri="{CE6537A1-D6FC-4f65-9D91-7224C49458BB}">
                  <c15:layout>
                    <c:manualLayout>
                      <c:w val="0.18577349619007122"/>
                      <c:h val="0.1747816419090689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1.0943289080949313E-2"/>
                  <c:y val="0.1498257233214573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0EA-4CEE-9476-44BC44C9DC09}"/>
                </c:ext>
                <c:ext xmlns:c15="http://schemas.microsoft.com/office/drawing/2012/chart" uri="{CE6537A1-D6FC-4f65-9D91-7224C49458BB}">
                  <c15:layout>
                    <c:manualLayout>
                      <c:w val="0.2973033894864287"/>
                      <c:h val="8.179793995953312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8.8167822647713459E-3"/>
                  <c:y val="0.1443684619837560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0EA-4CEE-9476-44BC44C9DC09}"/>
                </c:ext>
                <c:ext xmlns:c15="http://schemas.microsoft.com/office/drawing/2012/chart" uri="{CE6537A1-D6FC-4f65-9D91-7224C49458BB}">
                  <c15:layout>
                    <c:manualLayout>
                      <c:w val="0.2897021164471355"/>
                      <c:h val="0.1030716981738871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5.7775107684348612E-2"/>
                  <c:y val="1.374388252578579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0EA-4CEE-9476-44BC44C9DC09}"/>
                </c:ext>
                <c:ext xmlns:c15="http://schemas.microsoft.com/office/drawing/2012/chart" uri="{CE6537A1-D6FC-4f65-9D91-7224C49458BB}">
                  <c15:layout>
                    <c:manualLayout>
                      <c:w val="0.40673983489493981"/>
                      <c:h val="8.1797896638935538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9.5638926768232158E-2"/>
                  <c:y val="-0.1943178699098792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0EA-4CEE-9476-44BC44C9DC09}"/>
                </c:ext>
                <c:ext xmlns:c15="http://schemas.microsoft.com/office/drawing/2012/chart" uri="{CE6537A1-D6FC-4f65-9D91-7224C49458BB}">
                  <c15:layout>
                    <c:manualLayout>
                      <c:w val="0.33845290986671361"/>
                      <c:h val="7.9392118196017436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30991351290585883"/>
                  <c:y val="-0.1293050772136429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0EA-4CEE-9476-44BC44C9DC09}"/>
                </c:ext>
                <c:ext xmlns:c15="http://schemas.microsoft.com/office/drawing/2012/chart" uri="{CE6537A1-D6FC-4f65-9D91-7224C49458BB}">
                  <c15:layout>
                    <c:manualLayout>
                      <c:w val="0.3131348455744708"/>
                      <c:h val="7.9392118196017436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41313740350156059"/>
                  <c:y val="-8.8195994212552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0EA-4CEE-9476-44BC44C9DC0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Arkusz1!$A$3:$A$9</c:f>
              <c:strCache>
                <c:ptCount val="6"/>
                <c:pt idx="0">
                  <c:v>Dochody własne</c:v>
                </c:pt>
                <c:pt idx="1">
                  <c:v>Subwencje</c:v>
                </c:pt>
                <c:pt idx="2">
                  <c:v>Dotacje celowe z budżetu państwa</c:v>
                </c:pt>
                <c:pt idx="3">
                  <c:v>Udziały  podatek dochodowy</c:v>
                </c:pt>
                <c:pt idx="4">
                  <c:v>Dochody majątkowe</c:v>
                </c:pt>
                <c:pt idx="5">
                  <c:v>Środki UE</c:v>
                </c:pt>
              </c:strCache>
            </c:strRef>
          </c:cat>
          <c:val>
            <c:numRef>
              <c:f>Arkusz1!$B$3:$B$9</c:f>
              <c:numCache>
                <c:formatCode>_-* #\ ##0.00\ _z_ł_-;\-* #\ ##0.00\ _z_ł_-;_-* "-"??\ _z_ł_-;_-@_-</c:formatCode>
                <c:ptCount val="7"/>
                <c:pt idx="0">
                  <c:v>5673083.9500000002</c:v>
                </c:pt>
                <c:pt idx="1">
                  <c:v>18554019.43</c:v>
                </c:pt>
                <c:pt idx="2">
                  <c:v>3397401</c:v>
                </c:pt>
                <c:pt idx="3">
                  <c:v>9802785.6899999995</c:v>
                </c:pt>
                <c:pt idx="4">
                  <c:v>19247846.34</c:v>
                </c:pt>
                <c:pt idx="5">
                  <c:v>3134775.48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0EA-4CEE-9476-44BC44C9DC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569678650842338"/>
          <c:w val="0.99294394460372748"/>
          <c:h val="0.66993059547328881"/>
        </c:manualLayout>
      </c:layout>
      <c:pie3DChart>
        <c:varyColors val="1"/>
        <c:ser>
          <c:idx val="0"/>
          <c:order val="0"/>
          <c:tx>
            <c:strRef>
              <c:f>Arkusz7!$B$1</c:f>
              <c:strCache>
                <c:ptCount val="1"/>
              </c:strCache>
            </c:strRef>
          </c:tx>
          <c:dPt>
            <c:idx val="0"/>
            <c:bubble3D val="0"/>
            <c:explosion val="11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AAE-4ADB-A5EA-F8EF498840A2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AAE-4ADB-A5EA-F8EF498840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AAE-4ADB-A5EA-F8EF498840A2}"/>
              </c:ext>
            </c:extLst>
          </c:dPt>
          <c:dPt>
            <c:idx val="3"/>
            <c:bubble3D val="0"/>
            <c:explosion val="2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AAE-4ADB-A5EA-F8EF498840A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AAE-4ADB-A5EA-F8EF498840A2}"/>
              </c:ext>
            </c:extLst>
          </c:dPt>
          <c:dPt>
            <c:idx val="5"/>
            <c:bubble3D val="0"/>
            <c:explosion val="6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AAE-4ADB-A5EA-F8EF498840A2}"/>
              </c:ext>
            </c:extLst>
          </c:dPt>
          <c:dPt>
            <c:idx val="6"/>
            <c:bubble3D val="0"/>
            <c:explosion val="16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AAE-4ADB-A5EA-F8EF498840A2}"/>
              </c:ext>
            </c:extLst>
          </c:dPt>
          <c:dLbls>
            <c:dLbl>
              <c:idx val="0"/>
              <c:layout>
                <c:manualLayout>
                  <c:x val="-5.5579746890412618E-3"/>
                  <c:y val="-0.23836329201637238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AE-4ADB-A5EA-F8EF498840A2}"/>
                </c:ext>
                <c:ext xmlns:c15="http://schemas.microsoft.com/office/drawing/2012/chart" uri="{CE6537A1-D6FC-4f65-9D91-7224C49458BB}">
                  <c15:layout>
                    <c:manualLayout>
                      <c:w val="0.25726238167747933"/>
                      <c:h val="9.1903838381886718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5.8244053648567523E-2"/>
                  <c:y val="-8.535826937103616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AAE-4ADB-A5EA-F8EF498840A2}"/>
                </c:ext>
                <c:ext xmlns:c15="http://schemas.microsoft.com/office/drawing/2012/chart" uri="{CE6537A1-D6FC-4f65-9D91-7224C49458BB}">
                  <c15:layout>
                    <c:manualLayout>
                      <c:w val="0.24938697287602965"/>
                      <c:h val="9.1903838381886718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8.5087417924618908E-2"/>
                  <c:y val="8.695008123090974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AAE-4ADB-A5EA-F8EF49884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16713082299907"/>
                  <c:y val="0.16901443317892215"/>
                </c:manualLayout>
              </c:layout>
              <c:numFmt formatCode="0.00%" sourceLinked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AAE-4ADB-A5EA-F8EF498840A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4"/>
              <c:layout>
                <c:manualLayout>
                  <c:x val="-2.2185210046689489E-2"/>
                  <c:y val="0.1263005801287780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AAE-4ADB-A5EA-F8EF49884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7742350523144487"/>
                  <c:y val="-0.2040392251102534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AAE-4ADB-A5EA-F8EF498840A2}"/>
                </c:ext>
                <c:ext xmlns:c15="http://schemas.microsoft.com/office/drawing/2012/chart" uri="{CE6537A1-D6FC-4f65-9D91-7224C49458BB}">
                  <c15:layout>
                    <c:manualLayout>
                      <c:w val="0.16607993602951679"/>
                      <c:h val="6.3799674432309439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8.2620663530382679E-2"/>
                  <c:y val="-0.1420708689372679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4AAE-4ADB-A5EA-F8EF498840A2}"/>
                </c:ext>
                <c:ext xmlns:c15="http://schemas.microsoft.com/office/drawing/2012/chart" uri="{CE6537A1-D6FC-4f65-9D91-7224C49458BB}">
                  <c15:layout>
                    <c:manualLayout>
                      <c:w val="0.28317336822519251"/>
                      <c:h val="6.3799674432309439E-2"/>
                    </c:manualLayout>
                  </c15:layout>
                </c:ext>
              </c:extLst>
            </c:dLbl>
            <c:numFmt formatCode="0.00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Arkusz7!$A$2:$A$8</c:f>
              <c:strCache>
                <c:ptCount val="7"/>
                <c:pt idx="0">
                  <c:v>Wynagrodzenia i składki od nich naliczane</c:v>
                </c:pt>
                <c:pt idx="1">
                  <c:v>Zadania statutowe jednostek budżetowych</c:v>
                </c:pt>
                <c:pt idx="2">
                  <c:v>Dotacje na zadania bieżące</c:v>
                </c:pt>
                <c:pt idx="3">
                  <c:v>Świadczenia na rzecz osób fizycznych</c:v>
                </c:pt>
                <c:pt idx="4">
                  <c:v>Wydatki na programy finansowane ze srodków UE</c:v>
                </c:pt>
                <c:pt idx="5">
                  <c:v>Obsługa długu</c:v>
                </c:pt>
                <c:pt idx="6">
                  <c:v>Wydatki majątkowe</c:v>
                </c:pt>
              </c:strCache>
            </c:strRef>
          </c:cat>
          <c:val>
            <c:numRef>
              <c:f>Arkusz7!$B$2:$B$8</c:f>
              <c:numCache>
                <c:formatCode>_-* #\ ##0.00\ _z_ł_-;\-* #\ ##0.00\ _z_ł_-;_-* "-"??\ _z_ł_-;_-@_-</c:formatCode>
                <c:ptCount val="7"/>
                <c:pt idx="0">
                  <c:v>19176762.25</c:v>
                </c:pt>
                <c:pt idx="1">
                  <c:v>9975297.6999999993</c:v>
                </c:pt>
                <c:pt idx="2">
                  <c:v>1997000</c:v>
                </c:pt>
                <c:pt idx="3">
                  <c:v>3984611.98</c:v>
                </c:pt>
                <c:pt idx="4">
                  <c:v>1727695.58</c:v>
                </c:pt>
                <c:pt idx="5">
                  <c:v>35000</c:v>
                </c:pt>
                <c:pt idx="6">
                  <c:v>25134537.48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AAE-4ADB-A5EA-F8EF49884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661446525603653"/>
          <c:y val="0.3610898000050744"/>
          <c:w val="0.6930180881861312"/>
          <c:h val="0.4853105861767279"/>
        </c:manualLayout>
      </c:layout>
      <c:pie3DChart>
        <c:varyColors val="1"/>
        <c:ser>
          <c:idx val="0"/>
          <c:order val="0"/>
          <c:tx>
            <c:strRef>
              <c:f>Arkusz6!$B$1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30C-4DD9-83B0-A22CEF60924A}"/>
              </c:ext>
            </c:extLst>
          </c:dPt>
          <c:dPt>
            <c:idx val="1"/>
            <c:bubble3D val="0"/>
            <c:explosion val="15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30C-4DD9-83B0-A22CEF60924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30C-4DD9-83B0-A22CEF60924A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30C-4DD9-83B0-A22CEF60924A}"/>
              </c:ext>
            </c:extLst>
          </c:dPt>
          <c:dPt>
            <c:idx val="4"/>
            <c:bubble3D val="0"/>
            <c:explosion val="1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30C-4DD9-83B0-A22CEF60924A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30C-4DD9-83B0-A22CEF60924A}"/>
              </c:ext>
            </c:extLst>
          </c:dPt>
          <c:dPt>
            <c:idx val="6"/>
            <c:bubble3D val="0"/>
            <c:explosion val="8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30C-4DD9-83B0-A22CEF60924A}"/>
              </c:ext>
            </c:extLst>
          </c:dPt>
          <c:dPt>
            <c:idx val="7"/>
            <c:bubble3D val="0"/>
            <c:explosion val="9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30C-4DD9-83B0-A22CEF60924A}"/>
              </c:ext>
            </c:extLst>
          </c:dPt>
          <c:dPt>
            <c:idx val="8"/>
            <c:bubble3D val="0"/>
            <c:explosion val="15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30C-4DD9-83B0-A22CEF60924A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230C-4DD9-83B0-A22CEF60924A}"/>
              </c:ext>
            </c:extLst>
          </c:dPt>
          <c:dPt>
            <c:idx val="10"/>
            <c:bubble3D val="0"/>
            <c:explosion val="17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230C-4DD9-83B0-A22CEF60924A}"/>
              </c:ext>
            </c:extLst>
          </c:dPt>
          <c:dPt>
            <c:idx val="11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230C-4DD9-83B0-A22CEF60924A}"/>
              </c:ext>
            </c:extLst>
          </c:dPt>
          <c:dPt>
            <c:idx val="12"/>
            <c:bubble3D val="0"/>
            <c:explosion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230C-4DD9-83B0-A22CEF60924A}"/>
              </c:ext>
            </c:extLst>
          </c:dPt>
          <c:dPt>
            <c:idx val="13"/>
            <c:bubble3D val="0"/>
            <c:explosion val="12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230C-4DD9-83B0-A22CEF60924A}"/>
              </c:ext>
            </c:extLst>
          </c:dPt>
          <c:dPt>
            <c:idx val="14"/>
            <c:bubble3D val="0"/>
            <c:explosion val="7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230C-4DD9-83B0-A22CEF60924A}"/>
              </c:ext>
            </c:extLst>
          </c:dPt>
          <c:dPt>
            <c:idx val="15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230C-4DD9-83B0-A22CEF60924A}"/>
              </c:ext>
            </c:extLst>
          </c:dPt>
          <c:dPt>
            <c:idx val="1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0-230C-4DD9-83B0-A22CEF60924A}"/>
              </c:ext>
            </c:extLst>
          </c:dPt>
          <c:dPt>
            <c:idx val="1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1-230C-4DD9-83B0-A22CEF60924A}"/>
              </c:ext>
            </c:extLst>
          </c:dPt>
          <c:dPt>
            <c:idx val="18"/>
            <c:bubble3D val="0"/>
            <c:spPr>
              <a:solidFill>
                <a:schemeClr val="accent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230C-4DD9-83B0-A22CEF60924A}"/>
              </c:ext>
            </c:extLst>
          </c:dPt>
          <c:dPt>
            <c:idx val="1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4-230C-4DD9-83B0-A22CEF60924A}"/>
              </c:ext>
            </c:extLst>
          </c:dPt>
          <c:dLbls>
            <c:dLbl>
              <c:idx val="0"/>
              <c:layout>
                <c:manualLayout>
                  <c:x val="-2.6695771966370324E-2"/>
                  <c:y val="-0.27259113707877258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450902466992957E-2"/>
                  <c:y val="-2.963559604488405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7774704019576091E-2"/>
                  <c:y val="4.5181079005701327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808343956150473"/>
                  <c:y val="2.825064545625689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0328098738247068"/>
                  <c:y val="7.1449990587096404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30C-4DD9-83B0-A22CEF60924A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5"/>
              <c:layout>
                <c:manualLayout>
                  <c:x val="0.16740189463456764"/>
                  <c:y val="9.80607363357742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7657892859820876E-2"/>
                  <c:y val="-3.757576677526801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8.0267919031272131E-2"/>
                  <c:y val="5.055801293396340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8241611327428449E-3"/>
                  <c:y val="4.1036461065049622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30C-4DD9-83B0-A22CEF60924A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9"/>
              <c:layout>
                <c:manualLayout>
                  <c:x val="-0.27509569883766966"/>
                  <c:y val="2.3939395874587942E-4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23612929126632839"/>
                  <c:y val="9.789435149350244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0.10357738226961899"/>
                  <c:y val="-2.018193798241131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0.13579298522644018"/>
                  <c:y val="8.6120585091517682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230C-4DD9-83B0-A22CEF60924A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3"/>
              <c:layout>
                <c:manualLayout>
                  <c:x val="-6.6921938536831121E-2"/>
                  <c:y val="2.0183655036584737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230C-4DD9-83B0-A22CEF60924A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4"/>
              <c:layout>
                <c:manualLayout>
                  <c:x val="-0.19173262972735269"/>
                  <c:y val="-2.6401030277362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6.0771810914464527E-2"/>
                  <c:y val="-8.881427668558211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7.1837753461635968E-3"/>
                  <c:y val="-0.1136658553640104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7.1920510846246788E-2"/>
                  <c:y val="-0.1499907551838205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1.7125368850984202E-2"/>
                  <c:y val="-0.2235858453445987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0.11208931591636968"/>
                  <c:y val="-0.23638625930456314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230C-4DD9-83B0-A22CEF6092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accent1"/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Arkusz6!$A$2:$A$21</c:f>
              <c:strCache>
                <c:ptCount val="20"/>
                <c:pt idx="0">
                  <c:v>010</c:v>
                </c:pt>
                <c:pt idx="1">
                  <c:v>600</c:v>
                </c:pt>
                <c:pt idx="2">
                  <c:v>630</c:v>
                </c:pt>
                <c:pt idx="3">
                  <c:v>700</c:v>
                </c:pt>
                <c:pt idx="4">
                  <c:v>710</c:v>
                </c:pt>
                <c:pt idx="5">
                  <c:v>750</c:v>
                </c:pt>
                <c:pt idx="6">
                  <c:v>751</c:v>
                </c:pt>
                <c:pt idx="7">
                  <c:v>752</c:v>
                </c:pt>
                <c:pt idx="8">
                  <c:v>754</c:v>
                </c:pt>
                <c:pt idx="9">
                  <c:v>757</c:v>
                </c:pt>
                <c:pt idx="10">
                  <c:v>758</c:v>
                </c:pt>
                <c:pt idx="11">
                  <c:v>801</c:v>
                </c:pt>
                <c:pt idx="12">
                  <c:v>851</c:v>
                </c:pt>
                <c:pt idx="13">
                  <c:v>852</c:v>
                </c:pt>
                <c:pt idx="14">
                  <c:v>853</c:v>
                </c:pt>
                <c:pt idx="15">
                  <c:v>855</c:v>
                </c:pt>
                <c:pt idx="16">
                  <c:v>854</c:v>
                </c:pt>
                <c:pt idx="17">
                  <c:v>900</c:v>
                </c:pt>
                <c:pt idx="18">
                  <c:v>921</c:v>
                </c:pt>
                <c:pt idx="19">
                  <c:v>926</c:v>
                </c:pt>
              </c:strCache>
            </c:strRef>
          </c:cat>
          <c:val>
            <c:numRef>
              <c:f>Arkusz6!$B$2:$B$21</c:f>
              <c:numCache>
                <c:formatCode>_-* #\ ##0.00\ _z_ł_-;\-* #\ ##0.00\ _z_ł_-;_-* "-"??\ _z_ł_-;_-@_-</c:formatCode>
                <c:ptCount val="20"/>
                <c:pt idx="0">
                  <c:v>16475057.800000001</c:v>
                </c:pt>
                <c:pt idx="1">
                  <c:v>3710808.46</c:v>
                </c:pt>
                <c:pt idx="2">
                  <c:v>13000</c:v>
                </c:pt>
                <c:pt idx="3">
                  <c:v>1339060</c:v>
                </c:pt>
                <c:pt idx="4">
                  <c:v>238641.57</c:v>
                </c:pt>
                <c:pt idx="5">
                  <c:v>5897968.8499999996</c:v>
                </c:pt>
                <c:pt idx="6">
                  <c:v>1114</c:v>
                </c:pt>
                <c:pt idx="7">
                  <c:v>1620</c:v>
                </c:pt>
                <c:pt idx="8">
                  <c:v>1437000</c:v>
                </c:pt>
                <c:pt idx="9">
                  <c:v>35000</c:v>
                </c:pt>
                <c:pt idx="10">
                  <c:v>270000</c:v>
                </c:pt>
                <c:pt idx="11">
                  <c:v>18921646.579999998</c:v>
                </c:pt>
                <c:pt idx="12">
                  <c:v>85000</c:v>
                </c:pt>
                <c:pt idx="13">
                  <c:v>2750210.44</c:v>
                </c:pt>
                <c:pt idx="14">
                  <c:v>299444</c:v>
                </c:pt>
                <c:pt idx="15">
                  <c:v>3157894.99</c:v>
                </c:pt>
                <c:pt idx="16">
                  <c:v>43400</c:v>
                </c:pt>
                <c:pt idx="17">
                  <c:v>3006424.8</c:v>
                </c:pt>
                <c:pt idx="18">
                  <c:v>1210000</c:v>
                </c:pt>
                <c:pt idx="19">
                  <c:v>3137613.5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5-230C-4DD9-83B0-A22CEF609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8456629643786621E-2"/>
          <c:y val="0.94488435393483416"/>
          <c:w val="0.77340582301075933"/>
          <c:h val="3.4607588820880365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189" cy="498236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898" y="2"/>
            <a:ext cx="2946189" cy="498236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r">
              <a:defRPr sz="1200"/>
            </a:lvl1pPr>
          </a:lstStyle>
          <a:p>
            <a:fld id="{68CECE80-295E-41BE-9570-C80609BC3F85}" type="datetimeFigureOut">
              <a:rPr lang="pl-PL" smtClean="0"/>
              <a:t>19.12.2024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1" rIns="91402" bIns="45701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673"/>
            <a:ext cx="5438140" cy="3908137"/>
          </a:xfrm>
          <a:prstGeom prst="rect">
            <a:avLst/>
          </a:prstGeom>
        </p:spPr>
        <p:txBody>
          <a:bodyPr vert="horz" lIns="91402" tIns="45701" rIns="91402" bIns="45701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402"/>
            <a:ext cx="2946189" cy="498236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898" y="9428402"/>
            <a:ext cx="2946189" cy="498236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r">
              <a:defRPr sz="1200"/>
            </a:lvl1pPr>
          </a:lstStyle>
          <a:p>
            <a:fld id="{1BC97722-98F1-4EF5-9422-AAAAA65188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387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97722-98F1-4EF5-9422-AAAAA651887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8960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97722-98F1-4EF5-9422-AAAAA651887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505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97722-98F1-4EF5-9422-AAAAA6518872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4048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97722-98F1-4EF5-9422-AAAAA6518872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5008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97722-98F1-4EF5-9422-AAAAA6518872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9432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97722-98F1-4EF5-9422-AAAAA6518872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5064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97722-98F1-4EF5-9422-AAAAA6518872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942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49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709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110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87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849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15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021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705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268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94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601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5702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pload.wikimedia.org/wikipedia/commons/0/03/POL_gmina_Ropa_COA.svg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412776"/>
            <a:ext cx="6311672" cy="3168352"/>
          </a:xfr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pl-PL" sz="3800" b="1" dirty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pl-PL" sz="4800" b="1" dirty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BUDŻET</a:t>
            </a:r>
            <a:br>
              <a:rPr lang="pl-PL" sz="4800" b="1" dirty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b="1" dirty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GMINY ROPA </a:t>
            </a:r>
            <a:br>
              <a:rPr lang="pl-PL" sz="4800" b="1" dirty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b="1" dirty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 2025 ROK</a:t>
            </a:r>
            <a:endParaRPr lang="pl-PL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8" descr="Plik:POL gmina Ropa COA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6630" y="620688"/>
            <a:ext cx="2247817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488832" cy="72008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STRUKTURA WYDATKÓW GMINY ROPA W 2025 WG GRUP RODZAJOWYCH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725448"/>
              </p:ext>
            </p:extLst>
          </p:nvPr>
        </p:nvGraphicFramePr>
        <p:xfrm>
          <a:off x="215516" y="1268760"/>
          <a:ext cx="882098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6984776" cy="45719"/>
          </a:xfrm>
        </p:spPr>
        <p:txBody>
          <a:bodyPr>
            <a:no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</a:rPr>
              <a:t>PLANOWANE  WYDATKI </a:t>
            </a:r>
            <a:r>
              <a:rPr lang="pl-PL" sz="1600" b="1" dirty="0" smtClean="0">
                <a:solidFill>
                  <a:schemeClr val="bg1"/>
                </a:solidFill>
              </a:rPr>
              <a:t> W </a:t>
            </a:r>
            <a:r>
              <a:rPr lang="pl-PL" sz="1600" b="1" dirty="0">
                <a:solidFill>
                  <a:schemeClr val="bg1"/>
                </a:solidFill>
              </a:rPr>
              <a:t>2025 ROKU WG DZIAŁÓW KLASYFIKACJI BUDŻETOWEJ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964654"/>
              </p:ext>
            </p:extLst>
          </p:nvPr>
        </p:nvGraphicFramePr>
        <p:xfrm>
          <a:off x="79554" y="408495"/>
          <a:ext cx="9064446" cy="64495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9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58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58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</a:rPr>
                        <a:t>Wyszczególnienie/Rozdział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</a:rPr>
                        <a:t>PLAN na 2025 rok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</a:rPr>
                        <a:t>Str. %</a:t>
                      </a: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Rolnictwo i łowiectwo (kanalizacja, wodociągi – Polski Ład)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16.475.057,80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26,6%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8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 i łączność ( bieżące utrzymanie dróg, chodników, parkingów</a:t>
                      </a:r>
                      <a:r>
                        <a:rPr lang="pl-PL" sz="14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droga na </a:t>
                      </a:r>
                      <a:r>
                        <a:rPr lang="pl-PL" sz="1400" baseline="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Listówki</a:t>
                      </a:r>
                      <a:r>
                        <a:rPr lang="pl-PL" sz="14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projekty, Polski ład)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3.710.808,46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630</a:t>
                      </a: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Turystyka</a:t>
                      </a: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13.000,00</a:t>
                      </a: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2228831953"/>
                  </a:ext>
                </a:extLst>
              </a:tr>
              <a:tr h="418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Gospodarka mieszkaniowa ( bieżące utrzymanie budynków komunalnych, zakup gruntu</a:t>
                      </a:r>
                      <a:r>
                        <a:rPr lang="pl-PL" sz="14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1.339.060,00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8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Działalność usługowa ( utrzymanie cmentarza komunalnego w Łosiu, zmiany punktowe planu zagospodarowania, </a:t>
                      </a:r>
                      <a:r>
                        <a:rPr lang="pl-PL" sz="14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Gison</a:t>
                      </a: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238.641,57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Administracja publiczna 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5.897.968,85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8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751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Urzędy naczelnych organów władzy państwowej, kontroli i ochrony prawa oraz sądownictwa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1.114,00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Obrona narodowa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1.620,00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754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Bezpieczeństwo publiczne i ochrona przeciwpożarowa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1.437.000,00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757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Obsługa długu publicznego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35.000,00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758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Różne rozliczenia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270.000,00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Oświata i wychowanie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18.921.646,58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30,5%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851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Ochrona zdrowia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85.000,00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852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Pomoc społeczna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2.750.210,44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18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853</a:t>
                      </a: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Pozostałe zadania w zakresie polityki społecznej (energia Klimkówka, projekt GOPS)</a:t>
                      </a: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299.444,00</a:t>
                      </a: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0,5%</a:t>
                      </a: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2831577"/>
                  </a:ext>
                </a:extLst>
              </a:tr>
              <a:tr h="214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854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Edukacyjna opieka wychowawcza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43.400,00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855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Rodzina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3.157.894,99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418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Gospodarka komunalna i ochrona środowiska( kanalizacja, </a:t>
                      </a:r>
                      <a:r>
                        <a:rPr lang="pl-PL" sz="14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gospodarka odpadami, ścieki</a:t>
                      </a: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3.006.424,80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921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Kultura i ochrona dziedzictwa narodowego ( GOK, Biblioteka, zabytki)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1.210.000,00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926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Kultura fizyczna (Boisko Orlik, Hala – Polski Ład)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3.137.613,50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04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Wydatki ogółem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62.030.904,99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059" marR="54059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85B632E9-624C-E58C-267A-7D8B2F204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03089" y="-254257"/>
            <a:ext cx="1435017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xmlns="" id="{F7F8D3C0-2029-ECE0-F210-12280233C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86431" y="-635014"/>
            <a:ext cx="187748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xmlns="" id="{8E53AAED-7A35-ABAE-808B-036078A54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128292" y="-272080"/>
            <a:ext cx="27616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7" name="Symbol zastępczy zawartości 16">
            <a:extLst>
              <a:ext uri="{FF2B5EF4-FFF2-40B4-BE49-F238E27FC236}">
                <a16:creationId xmlns:a16="http://schemas.microsoft.com/office/drawing/2014/main" xmlns="" id="{6D7D514D-A375-F98F-B9AE-AA47D238E5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183643"/>
              </p:ext>
            </p:extLst>
          </p:nvPr>
        </p:nvGraphicFramePr>
        <p:xfrm>
          <a:off x="0" y="936099"/>
          <a:ext cx="9144000" cy="5756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552">
                  <a:extLst>
                    <a:ext uri="{9D8B030D-6E8A-4147-A177-3AD203B41FA5}">
                      <a16:colId xmlns:a16="http://schemas.microsoft.com/office/drawing/2014/main" xmlns="" val="2540267825"/>
                    </a:ext>
                  </a:extLst>
                </a:gridCol>
                <a:gridCol w="717003">
                  <a:extLst>
                    <a:ext uri="{9D8B030D-6E8A-4147-A177-3AD203B41FA5}">
                      <a16:colId xmlns:a16="http://schemas.microsoft.com/office/drawing/2014/main" xmlns="" val="95591715"/>
                    </a:ext>
                  </a:extLst>
                </a:gridCol>
                <a:gridCol w="4371879">
                  <a:extLst>
                    <a:ext uri="{9D8B030D-6E8A-4147-A177-3AD203B41FA5}">
                      <a16:colId xmlns:a16="http://schemas.microsoft.com/office/drawing/2014/main" xmlns="" val="597154973"/>
                    </a:ext>
                  </a:extLst>
                </a:gridCol>
                <a:gridCol w="1020106">
                  <a:extLst>
                    <a:ext uri="{9D8B030D-6E8A-4147-A177-3AD203B41FA5}">
                      <a16:colId xmlns:a16="http://schemas.microsoft.com/office/drawing/2014/main" xmlns="" val="233806382"/>
                    </a:ext>
                  </a:extLst>
                </a:gridCol>
                <a:gridCol w="1329625">
                  <a:extLst>
                    <a:ext uri="{9D8B030D-6E8A-4147-A177-3AD203B41FA5}">
                      <a16:colId xmlns:a16="http://schemas.microsoft.com/office/drawing/2014/main" xmlns="" val="3855934001"/>
                    </a:ext>
                  </a:extLst>
                </a:gridCol>
                <a:gridCol w="1165835">
                  <a:extLst>
                    <a:ext uri="{9D8B030D-6E8A-4147-A177-3AD203B41FA5}">
                      <a16:colId xmlns:a16="http://schemas.microsoft.com/office/drawing/2014/main" xmlns="" val="2944520219"/>
                    </a:ext>
                  </a:extLst>
                </a:gridCol>
              </a:tblGrid>
              <a:tr h="754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Rozdział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zadania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Środki Gminy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Polski Ład,  Rządowy fundusz Dróg, UE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1918443610"/>
                  </a:ext>
                </a:extLst>
              </a:tr>
              <a:tr h="481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01043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01044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Budowa sieci kanalizacyjnej i wodociągowej wraz ze stacją uzdatniania wody w otoczeniu zalewu Klimkówka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8.178.270,00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8.178.270,00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3401217064"/>
                  </a:ext>
                </a:extLst>
              </a:tr>
              <a:tr h="481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01043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01044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Budowa sieci wodociągowej i kanalizacyjnej na terenie Gminy Ropa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142.350,00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142.350,00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808761655"/>
                  </a:ext>
                </a:extLst>
              </a:tr>
              <a:tr h="9704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01043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Budowa sieci wodociągowej w ramach zadania "Uporządkowanie gospodarki wodnościekowej - Gminy Ropa II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7.880.437,80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3.130.437,80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tym wpłaty mieszkańców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(1.677.843,00 zł)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4.750.000,00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2181975953"/>
                  </a:ext>
                </a:extLst>
              </a:tr>
              <a:tr h="182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01044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Dotacja- przydomowe oczyszczalnie ścieków</a:t>
                      </a: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1683748020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60016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Budowa i modernizacja infrastruktury drogowej na terenie Gminy Ropa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150.725,90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150.725,90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1556465865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60016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Budowa i modernizacja infrastruktury drogowej na terenie Gminy Ropa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2.538.322,03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2.538.322,03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3550657153"/>
                  </a:ext>
                </a:extLst>
              </a:tr>
              <a:tr h="563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60016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Opracowanie dokumentacji projektowej dla zadania pn. " Budowa drogi gminnej nr 406/5 do Słonecznej Przystani w miejscowości Klimkówka"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60.000,00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60.000,00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398471985"/>
                  </a:ext>
                </a:extLst>
              </a:tr>
              <a:tr h="550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60016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Opracowanie dokumentacji projektowej dla zadania pn. " Przebudowa drogi gminnej nr 404/1 Flasza w miejscowości Klimkówka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45.000,00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45.000,00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1806966285"/>
                  </a:ext>
                </a:extLst>
              </a:tr>
              <a:tr h="617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60016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Opracowanie dokumentacji projektowej dla zadania pn. " Przebudowa skrzyżowania drogi gminnej nr 3706 Zalesie z drogą powiatową Ropa- </a:t>
                      </a:r>
                      <a:r>
                        <a:rPr lang="pl-PL" sz="11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Brunary</a:t>
                      </a: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miejscowości Ropa"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45.000,00</a:t>
                      </a:r>
                      <a:endParaRPr lang="pl-PL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45.000,00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3279875631"/>
                  </a:ext>
                </a:extLst>
              </a:tr>
              <a:tr h="41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pl-PL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60016</a:t>
                      </a:r>
                      <a:endParaRPr lang="pl-P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Przebudowa drogi gminnej Nr 271218K </a:t>
                      </a:r>
                      <a:r>
                        <a:rPr lang="pl-P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Listówki</a:t>
                      </a:r>
                      <a:r>
                        <a:rPr lang="pl-P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km od 0+038,00 do km 0+126,30 w miejscowości Ropa</a:t>
                      </a:r>
                      <a:endParaRPr lang="pl-P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291.760,53</a:t>
                      </a:r>
                      <a:endParaRPr lang="pl-P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120.349,22</a:t>
                      </a:r>
                      <a:endParaRPr lang="pl-P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171.411,31</a:t>
                      </a:r>
                      <a:endParaRPr lang="pl-P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921" marR="47921" marT="0" marB="0"/>
                </a:tc>
                <a:extLst>
                  <a:ext uri="{0D108BD9-81ED-4DB2-BD59-A6C34878D82A}">
                    <a16:rowId xmlns:a16="http://schemas.microsoft.com/office/drawing/2014/main" xmlns="" val="698286168"/>
                  </a:ext>
                </a:extLst>
              </a:tr>
            </a:tbl>
          </a:graphicData>
        </a:graphic>
      </p:graphicFrame>
      <p:sp>
        <p:nvSpPr>
          <p:cNvPr id="18" name="Prostokąt 17">
            <a:extLst>
              <a:ext uri="{FF2B5EF4-FFF2-40B4-BE49-F238E27FC236}">
                <a16:creationId xmlns:a16="http://schemas.microsoft.com/office/drawing/2014/main" xmlns="" id="{F35AD435-1B56-3463-CB6D-F4976A86B96D}"/>
              </a:ext>
            </a:extLst>
          </p:cNvPr>
          <p:cNvSpPr/>
          <p:nvPr/>
        </p:nvSpPr>
        <p:spPr>
          <a:xfrm>
            <a:off x="1416636" y="261633"/>
            <a:ext cx="6768752" cy="5959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l-PL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ZADANIA</a:t>
            </a:r>
            <a:r>
              <a:rPr lang="pl-PL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INWESTYCYJNE 2025 ROK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F61BFD01-E4EE-8171-1AE2-DB659F732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518397"/>
              </p:ext>
            </p:extLst>
          </p:nvPr>
        </p:nvGraphicFramePr>
        <p:xfrm>
          <a:off x="179512" y="620688"/>
          <a:ext cx="8784976" cy="530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4470">
                  <a:extLst>
                    <a:ext uri="{9D8B030D-6E8A-4147-A177-3AD203B41FA5}">
                      <a16:colId xmlns:a16="http://schemas.microsoft.com/office/drawing/2014/main" xmlns="" val="796080298"/>
                    </a:ext>
                  </a:extLst>
                </a:gridCol>
                <a:gridCol w="792994">
                  <a:extLst>
                    <a:ext uri="{9D8B030D-6E8A-4147-A177-3AD203B41FA5}">
                      <a16:colId xmlns:a16="http://schemas.microsoft.com/office/drawing/2014/main" xmlns="" val="1239677121"/>
                    </a:ext>
                  </a:extLst>
                </a:gridCol>
                <a:gridCol w="3160342">
                  <a:extLst>
                    <a:ext uri="{9D8B030D-6E8A-4147-A177-3AD203B41FA5}">
                      <a16:colId xmlns:a16="http://schemas.microsoft.com/office/drawing/2014/main" xmlns="" val="4103268828"/>
                    </a:ext>
                  </a:extLst>
                </a:gridCol>
                <a:gridCol w="1373682">
                  <a:extLst>
                    <a:ext uri="{9D8B030D-6E8A-4147-A177-3AD203B41FA5}">
                      <a16:colId xmlns:a16="http://schemas.microsoft.com/office/drawing/2014/main" xmlns="" val="2273786893"/>
                    </a:ext>
                  </a:extLst>
                </a:gridCol>
                <a:gridCol w="1374652">
                  <a:extLst>
                    <a:ext uri="{9D8B030D-6E8A-4147-A177-3AD203B41FA5}">
                      <a16:colId xmlns:a16="http://schemas.microsoft.com/office/drawing/2014/main" xmlns="" val="3074823326"/>
                    </a:ext>
                  </a:extLst>
                </a:gridCol>
                <a:gridCol w="1368836">
                  <a:extLst>
                    <a:ext uri="{9D8B030D-6E8A-4147-A177-3AD203B41FA5}">
                      <a16:colId xmlns:a16="http://schemas.microsoft.com/office/drawing/2014/main" xmlns="" val="311865741"/>
                    </a:ext>
                  </a:extLst>
                </a:gridCol>
              </a:tblGrid>
              <a:tr h="511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70005</a:t>
                      </a:r>
                      <a:endParaRPr lang="pl-PL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Adaptacja budynku „</a:t>
                      </a:r>
                      <a:r>
                        <a:rPr lang="pl-PL" sz="1200" b="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Rybaczówki</a:t>
                      </a:r>
                      <a:r>
                        <a:rPr lang="pl-PL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w Klimkówce</a:t>
                      </a:r>
                      <a:endParaRPr lang="pl-PL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14.760,00</a:t>
                      </a:r>
                      <a:endParaRPr lang="pl-PL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14.760,00</a:t>
                      </a:r>
                      <a:endParaRPr lang="pl-PL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69269458"/>
                  </a:ext>
                </a:extLst>
              </a:tr>
              <a:tr h="511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70005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Nabycie gruntu pod inwestycje gminne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752.100,00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752.100,00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99891037"/>
                  </a:ext>
                </a:extLst>
              </a:tr>
              <a:tr h="11020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75023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 pn." Zwiększenie poziomu </a:t>
                      </a:r>
                      <a:r>
                        <a:rPr lang="pl-PL" sz="12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Cyberbezpieczeństwa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Gminie Ropa wraz z podległymi jednostkami poprzez wdrożenie rozwiązań sprzętowych, programowych oraz organizacyjnych"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291.235,71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54.458,71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236.777,00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1119909"/>
                  </a:ext>
                </a:extLst>
              </a:tr>
              <a:tr h="434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754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75412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 pn. "Bezpieczna Małopolska- Bon na ratowanie- Straż Pożarna"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1.200.000,00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420.000,00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780.000,00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2196972"/>
                  </a:ext>
                </a:extLst>
              </a:tr>
              <a:tr h="60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80101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Utwardzenie nawierzchni oraz wykonanie wiaty na rowery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46.776,00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46.776,00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89479611"/>
                  </a:ext>
                </a:extLst>
              </a:tr>
              <a:tr h="249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80195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 pn. „ Akademia Maluszka”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535.760,00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535.760,00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74669182"/>
                  </a:ext>
                </a:extLst>
              </a:tr>
              <a:tr h="249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90001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Rozbudowa kanalizacji sanitarnej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130.000,00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130.000,00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0541489"/>
                  </a:ext>
                </a:extLst>
              </a:tr>
              <a:tr h="434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926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92601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Budowa Hali Sportowej przy Szkole Podstawowej Nr 2 w Ropie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1.936.872,63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31.872,63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1.905.000,00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54351161"/>
                  </a:ext>
                </a:extLst>
              </a:tr>
              <a:tr h="434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926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92601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Budowa Hali Sportowej przy Zespole Szkolno- Przedszkolnym w Łosiu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209.764,76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209.764,76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08170727"/>
                  </a:ext>
                </a:extLst>
              </a:tr>
              <a:tr h="434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926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92601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Modernizacja kompleksu sportowego „Orlik 2012” w Ropie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655.402,12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228.402,12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427.000,00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45035994"/>
                  </a:ext>
                </a:extLst>
              </a:tr>
              <a:tr h="249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Razem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25.134.537,48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5.611.997,14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19.522.540,34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63344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6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576064"/>
          </a:xfrm>
        </p:spPr>
        <p:txBody>
          <a:bodyPr>
            <a:noAutofit/>
          </a:bodyPr>
          <a:lstStyle/>
          <a:p>
            <a:pPr algn="ctr"/>
            <a:r>
              <a:rPr lang="pl-PL" sz="1600" dirty="0"/>
              <a:t>STRUKTURA PLANOWANYCH </a:t>
            </a:r>
            <a:br>
              <a:rPr lang="pl-PL" sz="1600" dirty="0"/>
            </a:br>
            <a:r>
              <a:rPr lang="pl-PL" sz="1600" dirty="0"/>
              <a:t>W 2025 ROKU WYDATKÓW WG DZIAŁÓW KLASYFIKACJI BUDŻETOWEJ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911558"/>
              </p:ext>
            </p:extLst>
          </p:nvPr>
        </p:nvGraphicFramePr>
        <p:xfrm>
          <a:off x="-66776" y="875563"/>
          <a:ext cx="9252520" cy="5793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B0793A1D-B0BE-1C67-7429-44F4B0327F57}"/>
              </a:ext>
            </a:extLst>
          </p:cNvPr>
          <p:cNvSpPr txBox="1"/>
          <p:nvPr/>
        </p:nvSpPr>
        <p:spPr>
          <a:xfrm>
            <a:off x="323528" y="332656"/>
            <a:ext cx="7776864" cy="3785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4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l-PL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DOCHODY - 59.809.911,89 ZŁ.</a:t>
            </a:r>
            <a:endParaRPr lang="pl-PL" sz="4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l-PL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WYDATKI- 62.030.904,99 ZŁ.</a:t>
            </a:r>
            <a:endParaRPr lang="pl-PL" sz="4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l-PL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PRZYCHODY - 2.433.393,10 ZŁ.</a:t>
            </a:r>
            <a:endParaRPr lang="pl-PL" sz="4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l-PL" sz="4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ROZCHODY – 212.400,00 ZŁ</a:t>
            </a:r>
            <a:endParaRPr lang="pl-PL" sz="4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4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36004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PRZYCHODY I ROZCHODY BUDŻETU GMINY ROPA NA 2025 ROK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xmlns="" id="{F68AEF99-2317-5FF7-9A3C-23606B9FD8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598533"/>
              </p:ext>
            </p:extLst>
          </p:nvPr>
        </p:nvGraphicFramePr>
        <p:xfrm>
          <a:off x="35496" y="836712"/>
          <a:ext cx="8928992" cy="5869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0404">
                  <a:extLst>
                    <a:ext uri="{9D8B030D-6E8A-4147-A177-3AD203B41FA5}">
                      <a16:colId xmlns:a16="http://schemas.microsoft.com/office/drawing/2014/main" xmlns="" val="450078312"/>
                    </a:ext>
                  </a:extLst>
                </a:gridCol>
                <a:gridCol w="6169719">
                  <a:extLst>
                    <a:ext uri="{9D8B030D-6E8A-4147-A177-3AD203B41FA5}">
                      <a16:colId xmlns:a16="http://schemas.microsoft.com/office/drawing/2014/main" xmlns="" val="130997987"/>
                    </a:ext>
                  </a:extLst>
                </a:gridCol>
                <a:gridCol w="1818869">
                  <a:extLst>
                    <a:ext uri="{9D8B030D-6E8A-4147-A177-3AD203B41FA5}">
                      <a16:colId xmlns:a16="http://schemas.microsoft.com/office/drawing/2014/main" xmlns="" val="3074849941"/>
                    </a:ext>
                  </a:extLst>
                </a:gridCol>
              </a:tblGrid>
              <a:tr h="411175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DOCHODY OGÓŁEM:</a:t>
                      </a:r>
                    </a:p>
                    <a:p>
                      <a:pPr algn="just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59.809.911,89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06913838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Dochody bieżące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39.042.921,65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4088453419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Dochody majątkowe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20.766.990,24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1053676728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WYDATKI OGÓŁEM: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62.030.904,99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441104589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Wydatki bieżące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36.896.367,51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2525943278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Wydatki majątkowe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25.134.537,51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2044571646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WYNIK (1 – 2) DEFICYT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-2.220.993,10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338693067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FINANSOWANIE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-2.220.993,10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2679469453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PRZYCHODY BUDŻETU 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2.433.393,10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51362978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czego: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9147415"/>
                  </a:ext>
                </a:extLst>
              </a:tr>
              <a:tr h="411175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Przychody z zaciągniętych pożyczek i kredytów na rynku krajowym ( § 952) , w tym;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2111489453"/>
                  </a:ext>
                </a:extLst>
              </a:tr>
              <a:tr h="961374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Przychody jednostek samorządu terytorialnego z niewykorzystanych środków pieniężnych na rachunku bieżącym budżetu, wynikających z rozliczenia dochodów i wydatków nimi finansowanych związanych ze szczególnymi zasadami wykonywania budżetu określonymi w odrębnych ustawach - § 905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400.000,00</a:t>
                      </a: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1170451565"/>
                  </a:ext>
                </a:extLst>
              </a:tr>
              <a:tr h="822351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Przychody jednostek samorządu terytorialnego z wynikających z rozliczenia środków określonych w art. 5 ust. 1 pkt 2 ustawy i dotacji na realizację programu, projektu lub zadania finansowanego z udziałem tych środków - § 906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33.393,10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3402728174"/>
                  </a:ext>
                </a:extLst>
              </a:tr>
              <a:tr h="32045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Wolne środki, o których mowa w art.217 ust.2 pkt 6 ustawy - § 950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2402856601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Nadwyżki z lat ubiegłych § 957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2.000.000,00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3597183111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ROZCHODY BUDŻETU 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212.400,00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829146382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czego: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1646241700"/>
                  </a:ext>
                </a:extLst>
              </a:tr>
              <a:tr h="320458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  <a:endParaRPr lang="pl-PL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Spłaty otrzymanych krajowych pożyczek i kredytów (§992)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212.400,00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218" marR="37218" marT="0" marB="0"/>
                </a:tc>
                <a:extLst>
                  <a:ext uri="{0D108BD9-81ED-4DB2-BD59-A6C34878D82A}">
                    <a16:rowId xmlns:a16="http://schemas.microsoft.com/office/drawing/2014/main" xmlns="" val="275704418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5256" y="476672"/>
            <a:ext cx="7776865" cy="1339592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 </a:t>
            </a:r>
            <a:br>
              <a:rPr lang="pl-PL" dirty="0"/>
            </a:br>
            <a:r>
              <a:rPr lang="pl-PL" sz="2200" b="1" dirty="0">
                <a:solidFill>
                  <a:schemeClr val="accent5">
                    <a:lumMod val="75000"/>
                  </a:schemeClr>
                </a:solidFill>
              </a:rPr>
              <a:t>PLANOWANE DOCHODY W PODZIALE NA BIEŻĄCE </a:t>
            </a:r>
            <a:br>
              <a:rPr lang="pl-PL" sz="22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200" b="1" dirty="0">
                <a:solidFill>
                  <a:schemeClr val="accent5">
                    <a:lumMod val="75000"/>
                  </a:schemeClr>
                </a:solidFill>
              </a:rPr>
              <a:t>I MAJĄTKOWE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860965"/>
              </p:ext>
            </p:extLst>
          </p:nvPr>
        </p:nvGraphicFramePr>
        <p:xfrm>
          <a:off x="323528" y="2137842"/>
          <a:ext cx="8280922" cy="2496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6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4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364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18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799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60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Wyszczególnienie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Przewidywane wykonanie</a:t>
                      </a:r>
                      <a:b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w 2024 roku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Projekt planu na </a:t>
                      </a:r>
                      <a:b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2025 rok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Dynamika (w %)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Struktura(w %)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Dochody ogółem: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45.276.767,18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59.809.911,89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132%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Bieżące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33.449.870,72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39.042.921,65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116%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65,3%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Majątkowe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11.826.896,46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20.766.990,24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176%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34,7%</a:t>
                      </a:r>
                      <a:endParaRPr lang="pl-PL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481049" y="4718571"/>
            <a:ext cx="73371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Calibri" pitchFamily="34" charset="0"/>
              </a:rPr>
              <a:t>	</a:t>
            </a:r>
            <a:r>
              <a:rPr kumimoji="0" lang="pl-PL" sz="1600" b="1" i="0" u="none" strike="noStrike" cap="none" normalizeH="0" baseline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W strukturze dochodów ogółem – planowane dochody bieżące będą stanowić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65,3</a:t>
            </a:r>
            <a:r>
              <a:rPr kumimoji="0" lang="pl-PL" sz="1600" b="1" i="0" u="none" strike="noStrike" cap="none" normalizeH="0" baseline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% dochodów, dochody majątkowe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34,4</a:t>
            </a:r>
            <a:r>
              <a:rPr kumimoji="0" lang="pl-PL" sz="1600" b="1" i="0" u="none" strike="noStrike" cap="none" normalizeH="0" baseline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%.</a:t>
            </a:r>
            <a:endParaRPr kumimoji="0" lang="pl-PL" sz="1600" b="1" i="0" u="none" strike="noStrike" cap="none" normalizeH="0" baseline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174110"/>
              </p:ext>
            </p:extLst>
          </p:nvPr>
        </p:nvGraphicFramePr>
        <p:xfrm>
          <a:off x="0" y="260648"/>
          <a:ext cx="9036496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200900" cy="1114425"/>
          </a:xfrm>
        </p:spPr>
        <p:txBody>
          <a:bodyPr/>
          <a:lstStyle/>
          <a:p>
            <a:pPr algn="ctr"/>
            <a:r>
              <a:rPr lang="pl-PL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PLANOWANE DOCHODY – ROK 2025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633855"/>
              </p:ext>
            </p:extLst>
          </p:nvPr>
        </p:nvGraphicFramePr>
        <p:xfrm>
          <a:off x="0" y="764704"/>
          <a:ext cx="9144000" cy="59766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041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559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44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94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9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Wyszczególnienie/Rozdział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Projekt planu na 2025 rok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Str.%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Rolnictwo i łowiectwo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14.216.113,00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</a:t>
                      </a: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 i łączność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2.712.533,34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998703172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Gospodarka mieszkaniowa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175.999,00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Działalność usługowa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Administracja publiczna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468.096,90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12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751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Urzędy naczelnych organów władzy państwowej, kontroli i ochrony prawa oraz sądownictwa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1.114,00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Obrona narodowa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1.620,00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754</a:t>
                      </a: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Bezpieczeństwo publiczne i ochrona przeciwpożarowa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780.000,00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3817342163"/>
                  </a:ext>
                </a:extLst>
              </a:tr>
              <a:tr h="7072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</a:t>
                      </a:r>
                      <a:endParaRPr lang="pl-PL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Dochody od osób prawnych, od osób fizycznych i od innych jednostek nieposiadających osobowości prawnej oraz wydatki związane z ich poborem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11.942.842,69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Różne rozliczenia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18.810.592,58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Oświata i wychowanie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2.367.862,58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8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852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Pomoc społeczna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639.494,00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853</a:t>
                      </a: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Pozostałe zadania w zakresie polityki społecznej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250.644,00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343806661"/>
                  </a:ext>
                </a:extLst>
              </a:tr>
              <a:tr h="408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855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Rodzina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2.724.875,00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900</a:t>
                      </a: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Gospodarka komunalna i ochrona środowiska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2.385.124,80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08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926</a:t>
                      </a: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Kultura fizyczna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2.332.000,00</a:t>
                      </a:r>
                    </a:p>
                  </a:txBody>
                  <a:tcPr marL="40924" marR="4092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3557770750"/>
                  </a:ext>
                </a:extLst>
              </a:tr>
              <a:tr h="249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Dochody ogółem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59.809.911,89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24" marR="40924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8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720080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DOCHODÓW GMINY ROPA </a:t>
            </a:r>
            <a:br>
              <a:rPr lang="pl-PL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2025 ROKU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834990"/>
              </p:ext>
            </p:extLst>
          </p:nvPr>
        </p:nvGraphicFramePr>
        <p:xfrm>
          <a:off x="0" y="980728"/>
          <a:ext cx="9157905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6984776" cy="475496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DOCHODY MAJĄTKOWE W 2025 ROKU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BB680E14-6BE2-516C-4704-8EB95CB538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655596"/>
              </p:ext>
            </p:extLst>
          </p:nvPr>
        </p:nvGraphicFramePr>
        <p:xfrm>
          <a:off x="107504" y="1024177"/>
          <a:ext cx="8856983" cy="5603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526">
                  <a:extLst>
                    <a:ext uri="{9D8B030D-6E8A-4147-A177-3AD203B41FA5}">
                      <a16:colId xmlns:a16="http://schemas.microsoft.com/office/drawing/2014/main" xmlns="" val="2845562824"/>
                    </a:ext>
                  </a:extLst>
                </a:gridCol>
                <a:gridCol w="5385883">
                  <a:extLst>
                    <a:ext uri="{9D8B030D-6E8A-4147-A177-3AD203B41FA5}">
                      <a16:colId xmlns:a16="http://schemas.microsoft.com/office/drawing/2014/main" xmlns="" val="1510746132"/>
                    </a:ext>
                  </a:extLst>
                </a:gridCol>
                <a:gridCol w="2760574">
                  <a:extLst>
                    <a:ext uri="{9D8B030D-6E8A-4147-A177-3AD203B41FA5}">
                      <a16:colId xmlns:a16="http://schemas.microsoft.com/office/drawing/2014/main" xmlns="" val="2036872799"/>
                    </a:ext>
                  </a:extLst>
                </a:gridCol>
              </a:tblGrid>
              <a:tr h="616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L.p.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Wyszczególnienie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Projekt planu na 2025 rok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3466492876"/>
                  </a:ext>
                </a:extLst>
              </a:tr>
              <a:tr h="340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2000" b="1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200" dirty="0">
                          <a:effectLst/>
                        </a:rPr>
                        <a:t>Dochody majątkowe,  w tym:</a:t>
                      </a:r>
                      <a:endParaRPr lang="pl-P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200" dirty="0">
                          <a:effectLst/>
                        </a:rPr>
                        <a:t>20.766.990,24</a:t>
                      </a:r>
                      <a:endParaRPr lang="pl-P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1753727763"/>
                  </a:ext>
                </a:extLst>
              </a:tr>
              <a:tr h="616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1.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Dotacja z państwowego funduszu celowego (Ministerstwo Sportu)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427.000,00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994394615"/>
                  </a:ext>
                </a:extLst>
              </a:tr>
              <a:tr h="616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2.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Środki otrzymane z Rządowego Funduszu Polski Ład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17.371.592,03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1592230919"/>
                  </a:ext>
                </a:extLst>
              </a:tr>
              <a:tr h="18575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3.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Dotacja celowa w ramach programów finansowanych z udziałem środków europejskich oraz środków, o których mowa w art. 5 ust 3 pkt 5 lit. a i b ustawy, lub płatności w ramach budżetu środków europejskich, realizowanych przez jednostki samorządu terytorialnego 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200" dirty="0">
                          <a:effectLst/>
                        </a:rPr>
                        <a:t>1.519.143,90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2978206624"/>
                  </a:ext>
                </a:extLst>
              </a:tr>
              <a:tr h="5752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Wpłaty mieszkańców na przyłącz wodociągowy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1.277.843,00</a:t>
                      </a: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914653658"/>
                  </a:ext>
                </a:extLst>
              </a:tr>
              <a:tr h="7354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Środki Rządowego Funduszu Rozwoju Dróg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171.411,31</a:t>
                      </a: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900007819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6BBA1D83-FFC0-667D-348F-9A58456F7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4694" y="-1434787"/>
            <a:ext cx="112720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1078" y="-315416"/>
            <a:ext cx="818388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 </a:t>
            </a:r>
            <a:br>
              <a:rPr lang="pl-PL" dirty="0"/>
            </a:br>
            <a:r>
              <a:rPr lang="pl-PL" sz="2800" dirty="0">
                <a:solidFill>
                  <a:schemeClr val="bg1"/>
                </a:solidFill>
              </a:rPr>
              <a:t>PLAN WYDATKÓW WG GRUP RODZAJOWYCH</a:t>
            </a:r>
            <a:br>
              <a:rPr lang="pl-PL" sz="2800" dirty="0">
                <a:solidFill>
                  <a:schemeClr val="bg1"/>
                </a:solidFill>
              </a:rPr>
            </a:br>
            <a:r>
              <a:rPr lang="pl-PL" sz="2800" dirty="0">
                <a:solidFill>
                  <a:schemeClr val="bg1"/>
                </a:solidFill>
              </a:rPr>
              <a:t>W 2025 ROKU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288522"/>
              </p:ext>
            </p:extLst>
          </p:nvPr>
        </p:nvGraphicFramePr>
        <p:xfrm>
          <a:off x="28127" y="836712"/>
          <a:ext cx="9049782" cy="59331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83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27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26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25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54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L.P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Wyszczególnienie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 planu na 2025 rok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Str.%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9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Wydatki bieżące, w tym;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36.896.367,51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59,5%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9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Wynagrodzenia i składki od nich naliczane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19.176.762,25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51,8%</a:t>
                      </a:r>
                      <a:endParaRPr lang="pl-P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Wydatki związane z realizacją zadań statutowych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9.975.297,70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27,4%</a:t>
                      </a:r>
                      <a:endParaRPr lang="pl-P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9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Dotacje na zadania bieżące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1.997.000,00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5,4%</a:t>
                      </a:r>
                      <a:endParaRPr lang="pl-P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9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Świadczenia na rzecz osób fizycznych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3.984.611,98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10,7%</a:t>
                      </a:r>
                      <a:endParaRPr lang="pl-P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2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Obsługa długu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35.000,00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pl-P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9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Wydatki na programy finansowane z udziałem środków, o których mowa w art. 5 ust. 1 pkt 2 i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1.727.695,58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4,6%</a:t>
                      </a:r>
                      <a:endParaRPr lang="pl-P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697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2.</a:t>
                      </a:r>
                      <a:endParaRPr lang="pl-P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Wydatki majątkowe, w tym: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Wydatki na programy finansowane z udziałem środków, o których mowa w art. 5 ust. 1 pkt 2 i 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25.134.537,48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2.026.995,71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40,5%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4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Ogółem(1+2</a:t>
                      </a:r>
                      <a:r>
                        <a:rPr lang="pl-PL" sz="18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62.030.904,99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3960568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13286" y="84561"/>
            <a:ext cx="921833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ski">
  <a:themeElements>
    <a:clrScheme name="Paski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ask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sk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Paski</Template>
  <TotalTime>3430</TotalTime>
  <Words>1409</Words>
  <Application>Microsoft Office PowerPoint</Application>
  <PresentationFormat>Pokaz na ekranie (4:3)</PresentationFormat>
  <Paragraphs>500</Paragraphs>
  <Slides>14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Corbel</vt:lpstr>
      <vt:lpstr>Times New Roman</vt:lpstr>
      <vt:lpstr>Wingdings</vt:lpstr>
      <vt:lpstr>Paski</vt:lpstr>
      <vt:lpstr> BUDŻET GMINY ROPA  NA 2025 ROK</vt:lpstr>
      <vt:lpstr>Prezentacja programu PowerPoint</vt:lpstr>
      <vt:lpstr>PRZYCHODY I ROZCHODY BUDŻETU GMINY ROPA NA 2025 ROK</vt:lpstr>
      <vt:lpstr>  PLANOWANE DOCHODY W PODZIALE NA BIEŻĄCE  I MAJĄTKOWE</vt:lpstr>
      <vt:lpstr>Prezentacja programu PowerPoint</vt:lpstr>
      <vt:lpstr>PLANOWANE DOCHODY – ROK 2025 </vt:lpstr>
      <vt:lpstr>STRUKTURA DOCHODÓW GMINY ROPA  W 2025 ROKU</vt:lpstr>
      <vt:lpstr>DOCHODY MAJĄTKOWE W 2025 ROKU</vt:lpstr>
      <vt:lpstr>  PLAN WYDATKÓW WG GRUP RODZAJOWYCH W 2025 ROKU </vt:lpstr>
      <vt:lpstr>STRUKTURA WYDATKÓW GMINY ROPA W 2025 WG GRUP RODZAJOWYCH</vt:lpstr>
      <vt:lpstr>PLANOWANE  WYDATKI  W 2025 ROKU WG DZIAŁÓW KLASYFIKACJI BUDŻETOWEJ</vt:lpstr>
      <vt:lpstr>Prezentacja programu PowerPoint</vt:lpstr>
      <vt:lpstr>Prezentacja programu PowerPoint</vt:lpstr>
      <vt:lpstr>STRUKTURA PLANOWANYCH  W 2025 ROKU WYDATKÓW WG DZIAŁÓW KLASYFIKACJI BUDŻETOWEJ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Cris</dc:creator>
  <cp:lastModifiedBy>hp</cp:lastModifiedBy>
  <cp:revision>117</cp:revision>
  <cp:lastPrinted>2024-12-18T07:36:47Z</cp:lastPrinted>
  <dcterms:created xsi:type="dcterms:W3CDTF">2018-12-19T08:53:00Z</dcterms:created>
  <dcterms:modified xsi:type="dcterms:W3CDTF">2024-12-19T09:37:21Z</dcterms:modified>
</cp:coreProperties>
</file>